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76" r:id="rId2"/>
    <p:sldId id="257" r:id="rId3"/>
    <p:sldId id="260" r:id="rId4"/>
    <p:sldId id="277" r:id="rId5"/>
    <p:sldId id="280" r:id="rId6"/>
    <p:sldId id="281" r:id="rId7"/>
    <p:sldId id="283" r:id="rId8"/>
    <p:sldId id="291" r:id="rId9"/>
    <p:sldId id="285" r:id="rId10"/>
    <p:sldId id="282" r:id="rId11"/>
    <p:sldId id="286" r:id="rId12"/>
    <p:sldId id="258" r:id="rId13"/>
    <p:sldId id="259" r:id="rId14"/>
    <p:sldId id="261" r:id="rId15"/>
    <p:sldId id="263" r:id="rId16"/>
    <p:sldId id="265" r:id="rId17"/>
    <p:sldId id="266" r:id="rId18"/>
    <p:sldId id="267" r:id="rId19"/>
    <p:sldId id="268" r:id="rId20"/>
    <p:sldId id="269" r:id="rId21"/>
    <p:sldId id="270" r:id="rId22"/>
    <p:sldId id="271" r:id="rId23"/>
    <p:sldId id="273" r:id="rId24"/>
    <p:sldId id="272" r:id="rId25"/>
    <p:sldId id="274" r:id="rId26"/>
    <p:sldId id="275" r:id="rId27"/>
    <p:sldId id="293" r:id="rId28"/>
    <p:sldId id="294" r:id="rId29"/>
    <p:sldId id="287" r:id="rId30"/>
    <p:sldId id="288" r:id="rId31"/>
    <p:sldId id="289" r:id="rId32"/>
    <p:sldId id="290" r:id="rId33"/>
    <p:sldId id="292" r:id="rId34"/>
    <p:sldId id="284" r:id="rId35"/>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0000"/>
    <a:srgbClr val="D00000"/>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4" autoAdjust="0"/>
    <p:restoredTop sz="94660"/>
  </p:normalViewPr>
  <p:slideViewPr>
    <p:cSldViewPr snapToGrid="0">
      <p:cViewPr varScale="1">
        <p:scale>
          <a:sx n="62" d="100"/>
          <a:sy n="62" d="100"/>
        </p:scale>
        <p:origin x="2395" y="-10"/>
      </p:cViewPr>
      <p:guideLst/>
    </p:cSldViewPr>
  </p:slideViewPr>
  <p:notesTextViewPr>
    <p:cViewPr>
      <p:scale>
        <a:sx n="1" d="1"/>
        <a:sy n="1" d="1"/>
      </p:scale>
      <p:origin x="0" y="0"/>
    </p:cViewPr>
  </p:notesTextViewPr>
  <p:sorterViewPr>
    <p:cViewPr>
      <p:scale>
        <a:sx n="100" d="100"/>
        <a:sy n="100" d="100"/>
      </p:scale>
      <p:origin x="0" y="-921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40592-D0D6-47C7-8C4E-8256CBE4D654}"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CD6B6-9714-4874-ADE6-C3932562368A}" type="slidenum">
              <a:rPr kumimoji="1" lang="ja-JP" altLang="en-US" smtClean="0"/>
              <a:t>‹#›</a:t>
            </a:fld>
            <a:endParaRPr kumimoji="1" lang="ja-JP" altLang="en-US"/>
          </a:p>
        </p:txBody>
      </p:sp>
    </p:spTree>
    <p:extLst>
      <p:ext uri="{BB962C8B-B14F-4D97-AF65-F5344CB8AC3E}">
        <p14:creationId xmlns:p14="http://schemas.microsoft.com/office/powerpoint/2010/main" val="17422929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D301C51-2618-4A17-821D-A5EC5E07C544}"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187117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6C3609E-64A4-4E2E-A67E-792784A80E45}"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57651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9FCCB2B-81EE-4D69-A7F7-3CFA5F811E11}"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91671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182B69F-879B-4627-89A3-B42BFB7A3A61}"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27490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D4C73C70-1EAF-4A2E-AC7E-3FE5B3B56236}"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633990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22777CC5-A0DB-4C4C-BCFF-7DB4F8653D6D}"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00045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93ED0E8-BB1D-4903-9427-1121A5149853}" type="datetime1">
              <a:rPr kumimoji="1" lang="ja-JP" altLang="en-US" smtClean="0"/>
              <a:t>2020/2/4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88984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16C1121-6E75-438A-9B2E-C309C94DF8F6}" type="datetime1">
              <a:rPr kumimoji="1" lang="ja-JP" altLang="en-US" smtClean="0"/>
              <a:t>2020/2/4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244852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B07FA-D8A7-4792-8BDE-0843143A169C}" type="datetime1">
              <a:rPr kumimoji="1" lang="ja-JP" altLang="en-US" smtClean="0"/>
              <a:t>2020/2/4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13677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6D69E4B-4AA3-4527-AC55-F16E4AF32C01}"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773793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229049E-9548-4429-A570-CB6AFEF2BA25}"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76280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17EA8FF9-B346-40F0-AF83-F8447170C2CB}" type="datetime1">
              <a:rPr kumimoji="1" lang="ja-JP" altLang="en-US" smtClean="0"/>
              <a:t>2020/2/4</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256013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6.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microsoft.com/office/2007/relationships/hdphoto" Target="../media/hdphoto10.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png"/><Relationship Id="rId4" Type="http://schemas.microsoft.com/office/2007/relationships/hdphoto" Target="../media/hdphoto9.wdp"/><Relationship Id="rId9" Type="http://schemas.microsoft.com/office/2007/relationships/hdphoto" Target="../media/hdphoto1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2.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645" y="2730843"/>
            <a:ext cx="4955995" cy="1933552"/>
          </a:xfrm>
          <a:prstGeom prst="rect">
            <a:avLst/>
          </a:prstGeom>
        </p:spPr>
      </p:pic>
      <p:sp>
        <p:nvSpPr>
          <p:cNvPr id="4" name="正方形/長方形 3"/>
          <p:cNvSpPr/>
          <p:nvPr/>
        </p:nvSpPr>
        <p:spPr>
          <a:xfrm>
            <a:off x="0" y="7537622"/>
            <a:ext cx="6882714" cy="2368378"/>
          </a:xfrm>
          <a:prstGeom prst="rect">
            <a:avLst/>
          </a:prstGeom>
          <a:solidFill>
            <a:srgbClr val="F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955075" y="4754548"/>
            <a:ext cx="3113636" cy="523220"/>
          </a:xfrm>
          <a:prstGeom prst="rect">
            <a:avLst/>
          </a:prstGeom>
          <a:noFill/>
        </p:spPr>
        <p:txBody>
          <a:bodyPr wrap="square" rtlCol="0">
            <a:spAutoFit/>
          </a:bodyPr>
          <a:lstStyle/>
          <a:p>
            <a:pPr algn="ct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公式設定資料集</a:t>
            </a:r>
            <a:r>
              <a:rPr lang="en-US" altLang="ja-JP" sz="2800" b="1" dirty="0" smtClean="0">
                <a:solidFill>
                  <a:schemeClr val="bg1"/>
                </a:solidFill>
                <a:effectLst>
                  <a:glow rad="127000">
                    <a:schemeClr val="tx1"/>
                  </a:glow>
                </a:effectLst>
              </a:rPr>
              <a:t>-</a:t>
            </a:r>
            <a:endParaRPr kumimoji="1" lang="ja-JP" altLang="en-US" sz="2800" b="1" dirty="0">
              <a:solidFill>
                <a:schemeClr val="bg1"/>
              </a:solidFill>
              <a:effectLst>
                <a:glow rad="127000">
                  <a:schemeClr val="tx1"/>
                </a:glow>
              </a:effectLst>
            </a:endParaRPr>
          </a:p>
        </p:txBody>
      </p:sp>
      <p:sp>
        <p:nvSpPr>
          <p:cNvPr id="12" name="正方形/長方形 11"/>
          <p:cNvSpPr/>
          <p:nvPr/>
        </p:nvSpPr>
        <p:spPr>
          <a:xfrm>
            <a:off x="-24714" y="7537622"/>
            <a:ext cx="7073214" cy="236837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7171" y="8811206"/>
            <a:ext cx="1501675" cy="633129"/>
          </a:xfrm>
          <a:prstGeom prst="rect">
            <a:avLst/>
          </a:prstGeom>
          <a:effectLst>
            <a:glow rad="25400">
              <a:schemeClr val="tx1"/>
            </a:glow>
          </a:effectLst>
        </p:spPr>
      </p:pic>
      <p:sp>
        <p:nvSpPr>
          <p:cNvPr id="8" name="テキスト ボックス 7"/>
          <p:cNvSpPr txBox="1"/>
          <p:nvPr/>
        </p:nvSpPr>
        <p:spPr>
          <a:xfrm>
            <a:off x="5519516" y="9458158"/>
            <a:ext cx="1190203" cy="369332"/>
          </a:xfrm>
          <a:prstGeom prst="rect">
            <a:avLst/>
          </a:prstGeom>
          <a:noFill/>
        </p:spPr>
        <p:txBody>
          <a:bodyPr wrap="square" rtlCol="0">
            <a:spAutoFit/>
          </a:bodyPr>
          <a:lstStyle/>
          <a:p>
            <a:r>
              <a:rPr lang="ja-JP" altLang="en-US" dirty="0" smtClean="0">
                <a:solidFill>
                  <a:schemeClr val="bg1"/>
                </a:solidFill>
                <a:effectLst>
                  <a:glow rad="127000">
                    <a:schemeClr val="tx1"/>
                  </a:glow>
                </a:effectLst>
              </a:rPr>
              <a:t>責任編集</a:t>
            </a:r>
            <a:endParaRPr kumimoji="1" lang="ja-JP" altLang="en-US" dirty="0">
              <a:solidFill>
                <a:schemeClr val="bg1"/>
              </a:solidFill>
              <a:effectLst>
                <a:glow rad="127000">
                  <a:schemeClr val="tx1"/>
                </a:glow>
              </a:effectLst>
            </a:endParaRPr>
          </a:p>
        </p:txBody>
      </p:sp>
      <p:sp>
        <p:nvSpPr>
          <p:cNvPr id="5" name="角丸四角形 4"/>
          <p:cNvSpPr/>
          <p:nvPr/>
        </p:nvSpPr>
        <p:spPr>
          <a:xfrm>
            <a:off x="116840" y="7680960"/>
            <a:ext cx="1737360"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イメージボード</a:t>
            </a:r>
            <a:endParaRPr kumimoji="1" lang="ja-JP" altLang="en-US" sz="1600" b="1" dirty="0"/>
          </a:p>
        </p:txBody>
      </p:sp>
      <p:sp>
        <p:nvSpPr>
          <p:cNvPr id="9" name="角丸四角形 8"/>
          <p:cNvSpPr/>
          <p:nvPr/>
        </p:nvSpPr>
        <p:spPr>
          <a:xfrm>
            <a:off x="2128520" y="7680960"/>
            <a:ext cx="2098040"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t>3D</a:t>
            </a:r>
            <a:r>
              <a:rPr lang="ja-JP" altLang="en-US" sz="1600" b="1" dirty="0" smtClean="0"/>
              <a:t>モデル</a:t>
            </a:r>
            <a:endParaRPr kumimoji="1" lang="ja-JP" altLang="en-US" sz="1600" b="1" dirty="0"/>
          </a:p>
        </p:txBody>
      </p:sp>
      <p:sp>
        <p:nvSpPr>
          <p:cNvPr id="10" name="角丸四角形 9"/>
          <p:cNvSpPr/>
          <p:nvPr/>
        </p:nvSpPr>
        <p:spPr>
          <a:xfrm>
            <a:off x="4426712" y="7680960"/>
            <a:ext cx="1707388"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t>2D</a:t>
            </a:r>
            <a:r>
              <a:rPr lang="ja-JP" altLang="en-US" sz="1600" b="1" dirty="0" smtClean="0"/>
              <a:t>テクスチャ</a:t>
            </a:r>
            <a:endParaRPr kumimoji="1" lang="ja-JP" altLang="en-US" sz="1600" b="1" dirty="0"/>
          </a:p>
        </p:txBody>
      </p:sp>
      <p:sp>
        <p:nvSpPr>
          <p:cNvPr id="11" name="テキスト ボックス 10"/>
          <p:cNvSpPr txBox="1"/>
          <p:nvPr/>
        </p:nvSpPr>
        <p:spPr>
          <a:xfrm>
            <a:off x="116840" y="8020082"/>
            <a:ext cx="5344256" cy="1600438"/>
          </a:xfrm>
          <a:prstGeom prst="rect">
            <a:avLst/>
          </a:prstGeom>
          <a:noFill/>
        </p:spPr>
        <p:txBody>
          <a:bodyPr wrap="square" rtlCol="0">
            <a:spAutoFit/>
          </a:bodyPr>
          <a:lstStyle/>
          <a:p>
            <a:r>
              <a:rPr lang="ja-JP" altLang="en-US" sz="5400" b="1" spc="-300" dirty="0" smtClean="0">
                <a:latin typeface="HGS明朝B" panose="02020800000000000000" pitchFamily="18" charset="-128"/>
                <a:ea typeface="HGS明朝B" panose="02020800000000000000" pitchFamily="18" charset="-128"/>
              </a:rPr>
              <a:t>５０</a:t>
            </a:r>
            <a:r>
              <a:rPr kumimoji="1" lang="ja-JP" altLang="en-US" sz="2800" b="1" dirty="0" smtClean="0">
                <a:latin typeface="HGS明朝B" panose="02020800000000000000" pitchFamily="18" charset="-128"/>
                <a:ea typeface="HGS明朝B" panose="02020800000000000000" pitchFamily="18" charset="-128"/>
              </a:rPr>
              <a:t>点超の</a:t>
            </a:r>
            <a:r>
              <a:rPr kumimoji="1" lang="ja-JP" altLang="en-US" sz="4000" b="1" dirty="0" smtClean="0">
                <a:latin typeface="HGS明朝B" panose="02020800000000000000" pitchFamily="18" charset="-128"/>
                <a:ea typeface="HGS明朝B" panose="02020800000000000000" pitchFamily="18" charset="-128"/>
              </a:rPr>
              <a:t>画像</a:t>
            </a:r>
            <a:r>
              <a:rPr kumimoji="1" lang="ja-JP" altLang="en-US" sz="2400" b="1" dirty="0" smtClean="0">
                <a:latin typeface="HGS明朝B" panose="02020800000000000000" pitchFamily="18" charset="-128"/>
                <a:ea typeface="HGS明朝B" panose="02020800000000000000" pitchFamily="18" charset="-128"/>
              </a:rPr>
              <a:t>から見る</a:t>
            </a:r>
            <a:endParaRPr kumimoji="1" lang="en-US" altLang="ja-JP" sz="2400" b="1" dirty="0" smtClean="0">
              <a:latin typeface="HGS明朝B" panose="02020800000000000000" pitchFamily="18" charset="-128"/>
              <a:ea typeface="HGS明朝B" panose="02020800000000000000" pitchFamily="18" charset="-128"/>
            </a:endParaRPr>
          </a:p>
          <a:p>
            <a:r>
              <a:rPr lang="en-US" altLang="ja-JP" sz="4400" b="1" dirty="0" smtClean="0">
                <a:latin typeface="HGS明朝B" panose="02020800000000000000" pitchFamily="18" charset="-128"/>
                <a:ea typeface="HGS明朝B" panose="02020800000000000000" pitchFamily="18" charset="-128"/>
              </a:rPr>
              <a:t>FRONTLINE</a:t>
            </a:r>
            <a:r>
              <a:rPr lang="ja-JP" altLang="en-US" sz="4400" b="1" dirty="0" smtClean="0">
                <a:latin typeface="HGS明朝B" panose="02020800000000000000" pitchFamily="18" charset="-128"/>
                <a:ea typeface="HGS明朝B" panose="02020800000000000000" pitchFamily="18" charset="-128"/>
              </a:rPr>
              <a:t>の全て</a:t>
            </a:r>
            <a:endParaRPr kumimoji="1" lang="ja-JP" altLang="en-US" sz="4400" b="1" dirty="0">
              <a:latin typeface="HGS明朝B" panose="02020800000000000000" pitchFamily="18" charset="-128"/>
              <a:ea typeface="HGS明朝B" panose="02020800000000000000" pitchFamily="18" charset="-128"/>
            </a:endParaRPr>
          </a:p>
        </p:txBody>
      </p:sp>
      <p:sp>
        <p:nvSpPr>
          <p:cNvPr id="16" name="テキスト ボックス 15"/>
          <p:cNvSpPr txBox="1"/>
          <p:nvPr/>
        </p:nvSpPr>
        <p:spPr>
          <a:xfrm>
            <a:off x="1790615" y="9529550"/>
            <a:ext cx="4179025" cy="369332"/>
          </a:xfrm>
          <a:prstGeom prst="rect">
            <a:avLst/>
          </a:prstGeom>
          <a:noFill/>
          <a:effectLst/>
        </p:spPr>
        <p:txBody>
          <a:bodyPr wrap="square" rtlCol="0">
            <a:spAutoFit/>
          </a:bodyPr>
          <a:lstStyle/>
          <a:p>
            <a:r>
              <a:rPr lang="en-US" altLang="ja-JP" b="1" dirty="0" smtClean="0">
                <a:effectLst/>
              </a:rPr>
              <a:t>FRONTLINE</a:t>
            </a:r>
            <a:r>
              <a:rPr lang="ja-JP" altLang="en-US" b="1" dirty="0" smtClean="0">
                <a:effectLst/>
              </a:rPr>
              <a:t>公式設定資料集</a:t>
            </a:r>
            <a:endParaRPr kumimoji="1" lang="ja-JP" altLang="en-US" b="1" dirty="0">
              <a:effectLst/>
            </a:endParaRPr>
          </a:p>
        </p:txBody>
      </p:sp>
    </p:spTree>
    <p:extLst>
      <p:ext uri="{BB962C8B-B14F-4D97-AF65-F5344CB8AC3E}">
        <p14:creationId xmlns:p14="http://schemas.microsoft.com/office/powerpoint/2010/main" val="2837122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4" name="テキスト ボックス 13"/>
          <p:cNvSpPr txBox="1"/>
          <p:nvPr/>
        </p:nvSpPr>
        <p:spPr>
          <a:xfrm>
            <a:off x="412714" y="425769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▲チュートリアルメニュー画面イメージ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sp>
        <p:nvSpPr>
          <p:cNvPr id="16" name="テキスト ボックス 15"/>
          <p:cNvSpPr txBox="1"/>
          <p:nvPr/>
        </p:nvSpPr>
        <p:spPr>
          <a:xfrm>
            <a:off x="412714" y="7627716"/>
            <a:ext cx="5883914" cy="123110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▲チュートリアル画面イメージ</a:t>
            </a:r>
          </a:p>
          <a:p>
            <a:r>
              <a:rPr lang="ja-JP" altLang="en-US" dirty="0" smtClean="0">
                <a:effectLst>
                  <a:glow rad="38100">
                    <a:schemeClr val="bg1"/>
                  </a:glow>
                </a:effectLst>
              </a:rPr>
              <a:t>プレイヤーに実際に操作してもらいながら学ぶ</a:t>
            </a:r>
            <a:endParaRPr lang="en-US" altLang="ja-JP" dirty="0" smtClean="0">
              <a:effectLst>
                <a:glow rad="38100">
                  <a:schemeClr val="bg1"/>
                </a:glow>
              </a:effectLst>
            </a:endParaRPr>
          </a:p>
          <a:p>
            <a:r>
              <a:rPr lang="ja-JP" altLang="en-US" dirty="0" smtClean="0">
                <a:effectLst>
                  <a:glow rad="38100">
                    <a:schemeClr val="bg1"/>
                  </a:glow>
                </a:effectLst>
              </a:rPr>
              <a:t>チュートリアルのイメージです。</a:t>
            </a:r>
            <a:endParaRPr lang="en-US" altLang="ja-JP" dirty="0" smtClean="0">
              <a:effectLst>
                <a:glow rad="381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72147"/>
            <a:ext cx="4605183" cy="2590415"/>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14" y="5136086"/>
            <a:ext cx="4605183" cy="2491630"/>
          </a:xfrm>
          <a:prstGeom prst="rect">
            <a:avLst/>
          </a:prstGeom>
        </p:spPr>
      </p:pic>
      <p:sp>
        <p:nvSpPr>
          <p:cNvPr id="9" name="テキスト ボックス 8"/>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9 </a:t>
            </a:r>
            <a:endParaRPr kumimoji="1" lang="ja-JP" altLang="en-US" b="1" dirty="0">
              <a:effectLst>
                <a:glow rad="127000">
                  <a:schemeClr val="bg1"/>
                </a:glow>
              </a:effectLst>
            </a:endParaRPr>
          </a:p>
        </p:txBody>
      </p:sp>
    </p:spTree>
    <p:extLst>
      <p:ext uri="{BB962C8B-B14F-4D97-AF65-F5344CB8AC3E}">
        <p14:creationId xmlns:p14="http://schemas.microsoft.com/office/powerpoint/2010/main" val="207909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4" name="テキスト ボックス 13"/>
          <p:cNvSpPr txBox="1"/>
          <p:nvPr/>
        </p:nvSpPr>
        <p:spPr>
          <a:xfrm>
            <a:off x="238757" y="4445053"/>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▲ラジオチャット画面イメージ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パイロットの画像がない以外は</a:t>
            </a:r>
            <a:endParaRPr lang="en-US" altLang="ja-JP" dirty="0" smtClean="0">
              <a:effectLst>
                <a:glow rad="381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754516"/>
            <a:ext cx="4576908" cy="2582067"/>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14" y="5712204"/>
            <a:ext cx="4900691" cy="2756638"/>
          </a:xfrm>
          <a:prstGeom prst="rect">
            <a:avLst/>
          </a:prstGeom>
        </p:spPr>
      </p:pic>
      <p:sp>
        <p:nvSpPr>
          <p:cNvPr id="10" name="テキスト ボックス 9"/>
          <p:cNvSpPr txBox="1"/>
          <p:nvPr/>
        </p:nvSpPr>
        <p:spPr>
          <a:xfrm>
            <a:off x="238757" y="8592698"/>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▲マッチング画面イメージ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こちらマスター版と大差ないイメージです。</a:t>
            </a:r>
            <a:endParaRPr lang="en-US" altLang="ja-JP" dirty="0" smtClean="0">
              <a:effectLst>
                <a:glow rad="38100">
                  <a:schemeClr val="bg1"/>
                </a:glow>
              </a:effectLst>
            </a:endParaRPr>
          </a:p>
        </p:txBody>
      </p:sp>
      <p:sp>
        <p:nvSpPr>
          <p:cNvPr id="11" name="テキスト ボックス 10"/>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10</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11963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b="24869"/>
          <a:stretch/>
        </p:blipFill>
        <p:spPr>
          <a:xfrm>
            <a:off x="-273414" y="2261701"/>
            <a:ext cx="5498757" cy="4487412"/>
          </a:xfrm>
          <a:prstGeom prst="rect">
            <a:avLst/>
          </a:prstGeom>
        </p:spPr>
      </p:pic>
      <p:sp>
        <p:nvSpPr>
          <p:cNvPr id="4" name="テキスト ボックス 3"/>
          <p:cNvSpPr txBox="1"/>
          <p:nvPr/>
        </p:nvSpPr>
        <p:spPr>
          <a:xfrm>
            <a:off x="284205" y="179806"/>
            <a:ext cx="6388443" cy="1015663"/>
          </a:xfrm>
          <a:prstGeom prst="rect">
            <a:avLst/>
          </a:prstGeom>
          <a:noFill/>
        </p:spPr>
        <p:txBody>
          <a:bodyPr wrap="square" rtlCol="0">
            <a:spAutoFit/>
          </a:bodyPr>
          <a:lstStyle/>
          <a:p>
            <a:r>
              <a:rPr lang="en-US" altLang="ja-JP" sz="6000" b="1" dirty="0" smtClean="0">
                <a:solidFill>
                  <a:schemeClr val="bg1"/>
                </a:solidFill>
                <a:latin typeface="HGS明朝B" panose="02020800000000000000" pitchFamily="18" charset="-128"/>
                <a:ea typeface="HGS明朝B" panose="02020800000000000000" pitchFamily="18" charset="-128"/>
              </a:rPr>
              <a:t>3D</a:t>
            </a:r>
            <a:r>
              <a:rPr lang="ja-JP" altLang="en-US" sz="4800" b="1" dirty="0" smtClean="0">
                <a:solidFill>
                  <a:schemeClr val="bg1"/>
                </a:solidFill>
                <a:latin typeface="HGS明朝B" panose="02020800000000000000" pitchFamily="18" charset="-128"/>
                <a:ea typeface="HGS明朝B" panose="02020800000000000000" pitchFamily="18" charset="-128"/>
              </a:rPr>
              <a:t>モデル</a:t>
            </a:r>
            <a:r>
              <a:rPr lang="en-US" altLang="ja-JP" sz="4000" b="1" dirty="0" smtClean="0">
                <a:solidFill>
                  <a:schemeClr val="bg1"/>
                </a:solidFill>
                <a:latin typeface="HGS明朝B" panose="02020800000000000000" pitchFamily="18" charset="-128"/>
                <a:ea typeface="HGS明朝B" panose="02020800000000000000" pitchFamily="18" charset="-128"/>
              </a:rPr>
              <a:t>-3D Model-</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553815"/>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メカデザイン</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b="31195"/>
          <a:stretch/>
        </p:blipFill>
        <p:spPr>
          <a:xfrm>
            <a:off x="0" y="6026613"/>
            <a:ext cx="6858000" cy="3891110"/>
          </a:xfrm>
          <a:prstGeom prst="rect">
            <a:avLst/>
          </a:prstGeom>
        </p:spPr>
      </p:pic>
    </p:spTree>
    <p:extLst>
      <p:ext uri="{BB962C8B-B14F-4D97-AF65-F5344CB8AC3E}">
        <p14:creationId xmlns:p14="http://schemas.microsoft.com/office/powerpoint/2010/main" val="38670462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正方形/長方形 5"/>
          <p:cNvSpPr/>
          <p:nvPr/>
        </p:nvSpPr>
        <p:spPr>
          <a:xfrm>
            <a:off x="247137" y="1739639"/>
            <a:ext cx="2715024" cy="306414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2584907" y="1193698"/>
            <a:ext cx="4176584" cy="1123385"/>
            <a:chOff x="3181865" y="1193698"/>
            <a:chExt cx="4176584" cy="1123385"/>
          </a:xfrm>
        </p:grpSpPr>
        <p:sp>
          <p:nvSpPr>
            <p:cNvPr id="7" name="テキスト ボックス 6"/>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rPr>
                <a:t>A</a:t>
              </a:r>
              <a:r>
                <a:rPr lang="en-US" altLang="ja-JP" sz="4800" i="1" dirty="0" smtClean="0"/>
                <a:t>SSULT TYPE</a:t>
              </a:r>
              <a:endParaRPr kumimoji="1" lang="ja-JP" altLang="en-US" sz="4800" i="1" dirty="0"/>
            </a:p>
          </p:txBody>
        </p:sp>
        <p:sp>
          <p:nvSpPr>
            <p:cNvPr id="10" name="テキスト ボックス 9"/>
            <p:cNvSpPr txBox="1"/>
            <p:nvPr/>
          </p:nvSpPr>
          <p:spPr>
            <a:xfrm>
              <a:off x="3181865" y="1193698"/>
              <a:ext cx="3663777" cy="584775"/>
            </a:xfrm>
            <a:prstGeom prst="rect">
              <a:avLst/>
            </a:prstGeom>
            <a:noFill/>
          </p:spPr>
          <p:txBody>
            <a:bodyPr wrap="square" rtlCol="0">
              <a:spAutoFit/>
            </a:bodyPr>
            <a:lstStyle/>
            <a:p>
              <a:r>
                <a:rPr lang="ja-JP" altLang="en-US" sz="3200" b="1" dirty="0" smtClean="0"/>
                <a:t>第三世代</a:t>
              </a:r>
              <a:endParaRPr kumimoji="1" lang="ja-JP" altLang="en-US" sz="3200" b="1" dirty="0"/>
            </a:p>
          </p:txBody>
        </p:sp>
      </p:grpSp>
      <p:sp>
        <p:nvSpPr>
          <p:cNvPr id="11" name="テキスト ボックス 10"/>
          <p:cNvSpPr txBox="1"/>
          <p:nvPr/>
        </p:nvSpPr>
        <p:spPr>
          <a:xfrm>
            <a:off x="2560195" y="2578089"/>
            <a:ext cx="4075382" cy="2585323"/>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唯一の第三世代機。</a:t>
            </a:r>
            <a:endParaRPr lang="en-US" altLang="ja-JP" b="1" dirty="0" smtClean="0">
              <a:effectLst>
                <a:glow rad="127000">
                  <a:schemeClr val="bg1"/>
                </a:glow>
              </a:effectLst>
            </a:endParaRPr>
          </a:p>
          <a:p>
            <a:r>
              <a:rPr lang="ja-JP" altLang="en-US" b="1" dirty="0" smtClean="0">
                <a:effectLst>
                  <a:glow rad="127000">
                    <a:schemeClr val="bg1"/>
                  </a:glow>
                </a:effectLst>
              </a:rPr>
              <a:t>移動速度が速く、ショットガンによる瞬間火力の高さとリロードの速さの回転率が売り。</a:t>
            </a:r>
            <a:endParaRPr lang="en-US" altLang="ja-JP" b="1" dirty="0" smtClean="0">
              <a:effectLst>
                <a:glow rad="127000">
                  <a:schemeClr val="bg1"/>
                </a:glow>
              </a:effectLst>
            </a:endParaRPr>
          </a:p>
          <a:p>
            <a:r>
              <a:rPr lang="ja-JP" altLang="en-US" b="1" dirty="0" smtClean="0">
                <a:effectLst>
                  <a:glow rad="127000">
                    <a:schemeClr val="bg1"/>
                  </a:glow>
                </a:effectLst>
              </a:rPr>
              <a:t>機体選択画面の画像などのカッコよさ</a:t>
            </a:r>
            <a:endParaRPr lang="en-US" altLang="ja-JP" b="1" dirty="0" smtClean="0">
              <a:effectLst>
                <a:glow rad="127000">
                  <a:schemeClr val="bg1"/>
                </a:glow>
              </a:effectLst>
            </a:endParaRPr>
          </a:p>
          <a:p>
            <a:r>
              <a:rPr lang="ja-JP" altLang="en-US" b="1" dirty="0" smtClean="0">
                <a:effectLst>
                  <a:glow rad="127000">
                    <a:schemeClr val="bg1"/>
                  </a:glow>
                </a:effectLst>
              </a:rPr>
              <a:t>から選ぶ人が多かった印象。</a:t>
            </a:r>
            <a:endParaRPr lang="en-US" altLang="ja-JP" b="1" dirty="0" smtClean="0">
              <a:effectLst>
                <a:glow rad="127000">
                  <a:schemeClr val="bg1"/>
                </a:glow>
              </a:effectLst>
            </a:endParaRPr>
          </a:p>
          <a:p>
            <a:r>
              <a:rPr lang="ja-JP" altLang="en-US" b="1" dirty="0" smtClean="0">
                <a:effectLst>
                  <a:glow rad="127000">
                    <a:schemeClr val="bg1"/>
                  </a:glow>
                </a:effectLst>
              </a:rPr>
              <a:t>没機体から流用の胴体のカッコよさとショットガンという</a:t>
            </a:r>
            <a:r>
              <a:rPr lang="ja-JP" altLang="en-US" b="1" dirty="0">
                <a:effectLst>
                  <a:glow rad="127000">
                    <a:schemeClr val="bg1"/>
                  </a:glow>
                </a:effectLst>
              </a:rPr>
              <a:t>武器</a:t>
            </a:r>
            <a:r>
              <a:rPr lang="ja-JP" altLang="en-US" b="1" dirty="0" smtClean="0">
                <a:effectLst>
                  <a:glow rad="127000">
                    <a:schemeClr val="bg1"/>
                  </a:glow>
                </a:effectLst>
              </a:rPr>
              <a:t>も好きなことから好きな機体のひとつ。</a:t>
            </a:r>
            <a:endParaRPr lang="ja-JP" altLang="en-US" b="1" dirty="0">
              <a:effectLst>
                <a:glow rad="127000">
                  <a:schemeClr val="bg1"/>
                </a:glow>
              </a:effectLst>
            </a:endParaRPr>
          </a:p>
        </p:txBody>
      </p:sp>
      <p:grpSp>
        <p:nvGrpSpPr>
          <p:cNvPr id="3" name="グループ化 2"/>
          <p:cNvGrpSpPr/>
          <p:nvPr/>
        </p:nvGrpSpPr>
        <p:grpSpPr>
          <a:xfrm>
            <a:off x="280086" y="591060"/>
            <a:ext cx="5211941" cy="809884"/>
            <a:chOff x="370703" y="591060"/>
            <a:chExt cx="5211941" cy="809884"/>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4" name="テキスト ボックス 3"/>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grpSp>
        <p:nvGrpSpPr>
          <p:cNvPr id="17" name="グループ化 16"/>
          <p:cNvGrpSpPr/>
          <p:nvPr/>
        </p:nvGrpSpPr>
        <p:grpSpPr>
          <a:xfrm>
            <a:off x="280086" y="5234472"/>
            <a:ext cx="5211941" cy="809884"/>
            <a:chOff x="370703" y="591060"/>
            <a:chExt cx="5211941" cy="809884"/>
          </a:xfrm>
        </p:grpSpPr>
        <p:pic>
          <p:nvPicPr>
            <p:cNvPr id="19" name="図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0" name="テキスト ボックス 19"/>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4" name="テキスト ボックス 23"/>
          <p:cNvSpPr txBox="1"/>
          <p:nvPr/>
        </p:nvSpPr>
        <p:spPr>
          <a:xfrm>
            <a:off x="2560195" y="2170329"/>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pic>
        <p:nvPicPr>
          <p:cNvPr id="9" name="図 8"/>
          <p:cNvPicPr>
            <a:picLocks noChangeAspect="1"/>
          </p:cNvPicPr>
          <p:nvPr/>
        </p:nvPicPr>
        <p:blipFill rotWithShape="1">
          <a:blip r:embed="rId5">
            <a:extLst>
              <a:ext uri="{BEBA8EAE-BF5A-486C-A8C5-ECC9F3942E4B}">
                <a14:imgProps xmlns:a14="http://schemas.microsoft.com/office/drawing/2010/main">
                  <a14:imgLayer r:embed="rId6">
                    <a14:imgEffect>
                      <a14:backgroundRemoval t="5556" b="100000" l="19896" r="73750">
                        <a14:foregroundMark x1="39688" y1="44074" x2="39792" y2="82407"/>
                      </a14:backgroundRemoval>
                    </a14:imgEffect>
                  </a14:imgLayer>
                </a14:imgProps>
              </a:ext>
              <a:ext uri="{28A0092B-C50C-407E-A947-70E740481C1C}">
                <a14:useLocalDpi xmlns:a14="http://schemas.microsoft.com/office/drawing/2010/main" val="0"/>
              </a:ext>
            </a:extLst>
          </a:blip>
          <a:srcRect l="28101" t="10419" r="30127" b="4968"/>
          <a:stretch/>
        </p:blipFill>
        <p:spPr>
          <a:xfrm>
            <a:off x="247137" y="6107884"/>
            <a:ext cx="2864734" cy="3264061"/>
          </a:xfrm>
          <a:prstGeom prst="rect">
            <a:avLst/>
          </a:prstGeom>
        </p:spPr>
      </p:pic>
      <p:pic>
        <p:nvPicPr>
          <p:cNvPr id="15" name="図 14"/>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22110" t="5318" r="44135" b="6768"/>
          <a:stretch/>
        </p:blipFill>
        <p:spPr>
          <a:xfrm>
            <a:off x="3337614" y="6107884"/>
            <a:ext cx="2520544" cy="3474013"/>
          </a:xfrm>
          <a:prstGeom prst="rect">
            <a:avLst/>
          </a:prstGeom>
        </p:spPr>
      </p:pic>
      <p:sp>
        <p:nvSpPr>
          <p:cNvPr id="16" name="テキスト ボックス 15"/>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12</a:t>
            </a:r>
            <a:endParaRPr kumimoji="1" lang="ja-JP" altLang="en-US" b="1" dirty="0">
              <a:effectLst>
                <a:glow rad="127000">
                  <a:schemeClr val="bg1"/>
                </a:glow>
              </a:effectLst>
            </a:endParaRPr>
          </a:p>
        </p:txBody>
      </p:sp>
    </p:spTree>
    <p:extLst>
      <p:ext uri="{BB962C8B-B14F-4D97-AF65-F5344CB8AC3E}">
        <p14:creationId xmlns:p14="http://schemas.microsoft.com/office/powerpoint/2010/main" val="2802693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6" name="テキスト ボックス 15"/>
          <p:cNvSpPr txBox="1"/>
          <p:nvPr/>
        </p:nvSpPr>
        <p:spPr>
          <a:xfrm>
            <a:off x="2593003" y="2241818"/>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6" name="正方形/長方形 5"/>
          <p:cNvSpPr/>
          <p:nvPr/>
        </p:nvSpPr>
        <p:spPr>
          <a:xfrm>
            <a:off x="216246" y="1614933"/>
            <a:ext cx="2965620" cy="31519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798806" y="1203166"/>
            <a:ext cx="4219832" cy="1139856"/>
            <a:chOff x="3194223" y="676587"/>
            <a:chExt cx="4219832" cy="1139856"/>
          </a:xfrm>
        </p:grpSpPr>
        <p:sp>
          <p:nvSpPr>
            <p:cNvPr id="7" name="テキスト ボックス 6"/>
            <p:cNvSpPr txBox="1"/>
            <p:nvPr/>
          </p:nvSpPr>
          <p:spPr>
            <a:xfrm>
              <a:off x="3237471" y="98544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L</a:t>
              </a:r>
              <a:r>
                <a:rPr lang="en-US" altLang="ja-JP" sz="4800" i="1" dirty="0" smtClean="0">
                  <a:effectLst>
                    <a:glow rad="127000">
                      <a:schemeClr val="bg1"/>
                    </a:glow>
                  </a:effectLst>
                </a:rPr>
                <a:t>IGHT TYPE</a:t>
              </a:r>
              <a:endParaRPr kumimoji="1" lang="ja-JP" altLang="en-US" sz="4800" i="1" dirty="0">
                <a:effectLst>
                  <a:glow rad="127000">
                    <a:schemeClr val="bg1"/>
                  </a:glow>
                </a:effectLst>
              </a:endParaRPr>
            </a:p>
          </p:txBody>
        </p:sp>
        <p:sp>
          <p:nvSpPr>
            <p:cNvPr id="10" name="テキスト ボックス 9"/>
            <p:cNvSpPr txBox="1"/>
            <p:nvPr/>
          </p:nvSpPr>
          <p:spPr>
            <a:xfrm>
              <a:off x="3194223" y="676587"/>
              <a:ext cx="3663777" cy="584775"/>
            </a:xfrm>
            <a:prstGeom prst="rect">
              <a:avLst/>
            </a:prstGeom>
            <a:noFill/>
          </p:spPr>
          <p:txBody>
            <a:bodyPr wrap="square" rtlCol="0">
              <a:spAutoFit/>
            </a:bodyPr>
            <a:lstStyle/>
            <a:p>
              <a:r>
                <a:rPr lang="ja-JP" altLang="en-US" sz="3200" b="1" dirty="0" smtClean="0">
                  <a:effectLst>
                    <a:glow rad="127000">
                      <a:schemeClr val="bg1"/>
                    </a:glow>
                  </a:effectLst>
                </a:rPr>
                <a:t>第二世代</a:t>
              </a:r>
              <a:endParaRPr kumimoji="1" lang="ja-JP" altLang="en-US" sz="3200" b="1" dirty="0">
                <a:effectLst>
                  <a:glow rad="127000">
                    <a:schemeClr val="bg1"/>
                  </a:glow>
                </a:effectLst>
              </a:endParaRPr>
            </a:p>
          </p:txBody>
        </p:sp>
      </p:grpSp>
      <p:sp>
        <p:nvSpPr>
          <p:cNvPr id="11" name="テキスト ボックス 10"/>
          <p:cNvSpPr txBox="1"/>
          <p:nvPr/>
        </p:nvSpPr>
        <p:spPr>
          <a:xfrm>
            <a:off x="2593003" y="2702029"/>
            <a:ext cx="4075382" cy="2308324"/>
          </a:xfrm>
          <a:prstGeom prst="rect">
            <a:avLst/>
          </a:prstGeom>
          <a:noFill/>
        </p:spPr>
        <p:txBody>
          <a:bodyPr wrap="square" rtlCol="0">
            <a:spAutoFit/>
          </a:bodyPr>
          <a:lstStyle/>
          <a:p>
            <a:r>
              <a:rPr lang="ja-JP" altLang="en-US" b="1" dirty="0" smtClean="0">
                <a:effectLst>
                  <a:glow rad="127000">
                    <a:schemeClr val="bg1"/>
                  </a:glow>
                </a:effectLst>
              </a:rPr>
              <a:t>第二世代機。</a:t>
            </a:r>
            <a:endParaRPr lang="en-US" altLang="ja-JP" b="1" dirty="0" smtClean="0">
              <a:effectLst>
                <a:glow rad="127000">
                  <a:schemeClr val="bg1"/>
                </a:glow>
              </a:effectLst>
            </a:endParaRPr>
          </a:p>
          <a:p>
            <a:r>
              <a:rPr kumimoji="1" lang="ja-JP" altLang="en-US" b="1" dirty="0" smtClean="0">
                <a:effectLst>
                  <a:glow rad="127000">
                    <a:schemeClr val="bg1"/>
                  </a:glow>
                </a:effectLst>
              </a:rPr>
              <a:t>ガトリングガンによる安定した火力と機動力で敵を翻弄する。</a:t>
            </a:r>
            <a:endParaRPr kumimoji="1" lang="en-US" altLang="ja-JP" b="1" dirty="0" smtClean="0">
              <a:effectLst>
                <a:glow rad="127000">
                  <a:schemeClr val="bg1"/>
                </a:glow>
              </a:effectLst>
            </a:endParaRPr>
          </a:p>
          <a:p>
            <a:r>
              <a:rPr lang="ja-JP" altLang="en-US" b="1" dirty="0">
                <a:effectLst>
                  <a:glow rad="127000">
                    <a:schemeClr val="bg1"/>
                  </a:glow>
                </a:effectLst>
              </a:rPr>
              <a:t>企画</a:t>
            </a:r>
            <a:r>
              <a:rPr lang="ja-JP" altLang="en-US" b="1" dirty="0" smtClean="0">
                <a:effectLst>
                  <a:glow rad="127000">
                    <a:schemeClr val="bg1"/>
                  </a:glow>
                </a:effectLst>
              </a:rPr>
              <a:t>を通す過程で変化したゲーム性に対応するため機体のデザインを変え、初めてモデリングしたのがこの機体。</a:t>
            </a:r>
            <a:endParaRPr lang="en-US" altLang="ja-JP" b="1" dirty="0" smtClean="0">
              <a:effectLst>
                <a:glow rad="127000">
                  <a:schemeClr val="bg1"/>
                </a:glow>
              </a:effectLst>
            </a:endParaRPr>
          </a:p>
          <a:p>
            <a:r>
              <a:rPr lang="ja-JP" altLang="en-US" b="1" dirty="0" smtClean="0">
                <a:effectLst>
                  <a:glow rad="127000">
                    <a:schemeClr val="bg1"/>
                  </a:glow>
                </a:effectLst>
              </a:rPr>
              <a:t>逆関節の脚にもこだわりをもって</a:t>
            </a:r>
            <a:endParaRPr lang="en-US" altLang="ja-JP" b="1" dirty="0" smtClean="0">
              <a:effectLst>
                <a:glow rad="127000">
                  <a:schemeClr val="bg1"/>
                </a:glow>
              </a:effectLst>
            </a:endParaRPr>
          </a:p>
          <a:p>
            <a:r>
              <a:rPr lang="ja-JP" altLang="en-US" b="1" dirty="0" smtClean="0">
                <a:effectLst>
                  <a:glow rad="127000">
                    <a:schemeClr val="bg1"/>
                  </a:glow>
                </a:effectLst>
              </a:rPr>
              <a:t>制作しました。</a:t>
            </a:r>
            <a:endParaRPr lang="en-US" altLang="ja-JP" b="1" dirty="0" smtClean="0">
              <a:effectLst>
                <a:glow rad="127000">
                  <a:schemeClr val="bg1"/>
                </a:glow>
              </a:effectLst>
            </a:endParaRPr>
          </a:p>
        </p:txBody>
      </p:sp>
      <p:grpSp>
        <p:nvGrpSpPr>
          <p:cNvPr id="17" name="グループ化 16"/>
          <p:cNvGrpSpPr/>
          <p:nvPr/>
        </p:nvGrpSpPr>
        <p:grpSpPr>
          <a:xfrm>
            <a:off x="280086" y="591060"/>
            <a:ext cx="5211941" cy="809884"/>
            <a:chOff x="370703" y="591060"/>
            <a:chExt cx="5211941" cy="809884"/>
          </a:xfrm>
        </p:grpSpPr>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086" y="5914609"/>
            <a:ext cx="2995746" cy="3134496"/>
          </a:xfrm>
          <a:prstGeom prst="rect">
            <a:avLst/>
          </a:prstGeom>
        </p:spPr>
      </p:pic>
      <p:pic>
        <p:nvPicPr>
          <p:cNvPr id="4" name="図 3"/>
          <p:cNvPicPr>
            <a:picLocks noChangeAspect="1"/>
          </p:cNvPicPr>
          <p:nvPr/>
        </p:nvPicPr>
        <p:blipFill rotWithShape="1">
          <a:blip r:embed="rId6">
            <a:extLst>
              <a:ext uri="{BEBA8EAE-BF5A-486C-A8C5-ECC9F3942E4B}">
                <a14:imgProps xmlns:a14="http://schemas.microsoft.com/office/drawing/2010/main">
                  <a14:imgLayer r:embed="rId7">
                    <a14:imgEffect>
                      <a14:backgroundRemoval t="3519" b="99630" l="521" r="99479"/>
                    </a14:imgEffect>
                  </a14:imgLayer>
                </a14:imgProps>
              </a:ext>
              <a:ext uri="{28A0092B-C50C-407E-A947-70E740481C1C}">
                <a14:useLocalDpi xmlns:a14="http://schemas.microsoft.com/office/drawing/2010/main" val="0"/>
              </a:ext>
            </a:extLst>
          </a:blip>
          <a:srcRect l="29369" t="8092" r="20540" b="4140"/>
          <a:stretch/>
        </p:blipFill>
        <p:spPr>
          <a:xfrm>
            <a:off x="3223041" y="5663353"/>
            <a:ext cx="3435179" cy="3385752"/>
          </a:xfrm>
          <a:prstGeom prst="rect">
            <a:avLst/>
          </a:prstGeom>
        </p:spPr>
      </p:pic>
      <p:grpSp>
        <p:nvGrpSpPr>
          <p:cNvPr id="23" name="グループ化 22"/>
          <p:cNvGrpSpPr/>
          <p:nvPr/>
        </p:nvGrpSpPr>
        <p:grpSpPr>
          <a:xfrm>
            <a:off x="280086" y="4949941"/>
            <a:ext cx="5211941" cy="809884"/>
            <a:chOff x="370703" y="591060"/>
            <a:chExt cx="5211941" cy="809884"/>
          </a:xfrm>
        </p:grpSpPr>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5" name="テキスト ボックス 24"/>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0" name="テキスト ボックス 1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13 </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2342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8" name="正方形/長方形 17"/>
          <p:cNvSpPr/>
          <p:nvPr/>
        </p:nvSpPr>
        <p:spPr>
          <a:xfrm>
            <a:off x="280086" y="1513059"/>
            <a:ext cx="3216876" cy="349049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869307" y="1170857"/>
            <a:ext cx="3663777" cy="1139856"/>
            <a:chOff x="3194223" y="1170857"/>
            <a:chExt cx="3663777" cy="1139856"/>
          </a:xfrm>
        </p:grpSpPr>
        <p:sp>
          <p:nvSpPr>
            <p:cNvPr id="19" name="テキスト ボックス 18"/>
            <p:cNvSpPr txBox="1"/>
            <p:nvPr/>
          </p:nvSpPr>
          <p:spPr>
            <a:xfrm>
              <a:off x="3237471" y="1479716"/>
              <a:ext cx="337703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H</a:t>
              </a:r>
              <a:r>
                <a:rPr lang="en-US" altLang="ja-JP" sz="4800" i="1" dirty="0" smtClean="0">
                  <a:effectLst>
                    <a:glow rad="127000">
                      <a:schemeClr val="bg1"/>
                    </a:glow>
                  </a:effectLst>
                </a:rPr>
                <a:t>EAVY TYPE</a:t>
              </a:r>
              <a:endParaRPr kumimoji="1" lang="ja-JP" altLang="en-US" sz="4800" i="1" dirty="0">
                <a:effectLst>
                  <a:glow rad="127000">
                    <a:schemeClr val="bg1"/>
                  </a:glow>
                </a:effectLst>
              </a:endParaRPr>
            </a:p>
          </p:txBody>
        </p:sp>
        <p:sp>
          <p:nvSpPr>
            <p:cNvPr id="22" name="テキスト ボックス 21"/>
            <p:cNvSpPr txBox="1"/>
            <p:nvPr/>
          </p:nvSpPr>
          <p:spPr>
            <a:xfrm>
              <a:off x="3194223" y="1170857"/>
              <a:ext cx="3663777" cy="584775"/>
            </a:xfrm>
            <a:prstGeom prst="rect">
              <a:avLst/>
            </a:prstGeom>
            <a:noFill/>
          </p:spPr>
          <p:txBody>
            <a:bodyPr wrap="square" rtlCol="0">
              <a:spAutoFit/>
            </a:bodyPr>
            <a:lstStyle/>
            <a:p>
              <a:r>
                <a:rPr lang="ja-JP" altLang="en-US" sz="3200" b="1" dirty="0" smtClean="0">
                  <a:effectLst>
                    <a:glow rad="127000">
                      <a:schemeClr val="bg1"/>
                    </a:glow>
                  </a:effectLst>
                </a:rPr>
                <a:t>第一世代</a:t>
              </a:r>
              <a:endParaRPr kumimoji="1" lang="ja-JP" altLang="en-US" sz="3200" b="1" dirty="0">
                <a:effectLst>
                  <a:glow rad="127000">
                    <a:schemeClr val="bg1"/>
                  </a:glow>
                </a:effectLst>
              </a:endParaRPr>
            </a:p>
          </p:txBody>
        </p:sp>
      </p:grpSp>
      <p:grpSp>
        <p:nvGrpSpPr>
          <p:cNvPr id="11" name="グループ化 10"/>
          <p:cNvGrpSpPr/>
          <p:nvPr/>
        </p:nvGrpSpPr>
        <p:grpSpPr>
          <a:xfrm>
            <a:off x="280086" y="591060"/>
            <a:ext cx="5211941" cy="809884"/>
            <a:chOff x="370703" y="591060"/>
            <a:chExt cx="5211941" cy="809884"/>
          </a:xfrm>
        </p:grpSpPr>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3" name="テキスト ボックス 12"/>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sp>
        <p:nvSpPr>
          <p:cNvPr id="14" name="テキスト ボックス 13"/>
          <p:cNvSpPr txBox="1"/>
          <p:nvPr/>
        </p:nvSpPr>
        <p:spPr>
          <a:xfrm>
            <a:off x="2741696" y="2193675"/>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5" name="テキスト ボックス 14"/>
          <p:cNvSpPr txBox="1"/>
          <p:nvPr/>
        </p:nvSpPr>
        <p:spPr>
          <a:xfrm>
            <a:off x="2741695" y="2653886"/>
            <a:ext cx="3906239" cy="2862322"/>
          </a:xfrm>
          <a:prstGeom prst="rect">
            <a:avLst/>
          </a:prstGeom>
          <a:noFill/>
        </p:spPr>
        <p:txBody>
          <a:bodyPr wrap="square" rtlCol="0">
            <a:spAutoFit/>
          </a:bodyPr>
          <a:lstStyle/>
          <a:p>
            <a:r>
              <a:rPr lang="ja-JP" altLang="en-US" b="1" dirty="0" smtClean="0">
                <a:effectLst>
                  <a:glow rad="127000">
                    <a:schemeClr val="bg1"/>
                  </a:glow>
                </a:effectLst>
              </a:rPr>
              <a:t>第一世代機。</a:t>
            </a:r>
            <a:endParaRPr lang="en-US" altLang="ja-JP" b="1" dirty="0" smtClean="0">
              <a:effectLst>
                <a:glow rad="127000">
                  <a:schemeClr val="bg1"/>
                </a:glow>
              </a:effectLst>
            </a:endParaRPr>
          </a:p>
          <a:p>
            <a:r>
              <a:rPr lang="ja-JP" altLang="en-US" b="1" dirty="0" smtClean="0">
                <a:effectLst>
                  <a:glow rad="127000">
                    <a:schemeClr val="bg1"/>
                  </a:glow>
                </a:effectLst>
              </a:rPr>
              <a:t>高い耐久力と敵を足止めできるライフルで敵を牽制しつつ味方を守る</a:t>
            </a:r>
            <a:endParaRPr lang="en-US" altLang="ja-JP" b="1" dirty="0" smtClean="0">
              <a:effectLst>
                <a:glow rad="127000">
                  <a:schemeClr val="bg1"/>
                </a:glow>
              </a:effectLst>
            </a:endParaRPr>
          </a:p>
          <a:p>
            <a:r>
              <a:rPr lang="ja-JP" altLang="en-US" b="1" dirty="0" smtClean="0">
                <a:effectLst>
                  <a:glow rad="127000">
                    <a:schemeClr val="bg1"/>
                  </a:glow>
                </a:effectLst>
              </a:rPr>
              <a:t>イメージの機体です。</a:t>
            </a:r>
            <a:endParaRPr lang="en-US" altLang="ja-JP" b="1" dirty="0" smtClean="0">
              <a:effectLst>
                <a:glow rad="127000">
                  <a:schemeClr val="bg1"/>
                </a:glow>
              </a:effectLst>
            </a:endParaRPr>
          </a:p>
          <a:p>
            <a:r>
              <a:rPr lang="ja-JP" altLang="en-US" b="1" dirty="0" smtClean="0">
                <a:effectLst>
                  <a:glow rad="127000">
                    <a:schemeClr val="bg1"/>
                  </a:glow>
                </a:effectLst>
              </a:rPr>
              <a:t>第一世代機ということで古臭さが</a:t>
            </a:r>
            <a:endParaRPr lang="en-US" altLang="ja-JP" b="1" dirty="0" smtClean="0">
              <a:effectLst>
                <a:glow rad="127000">
                  <a:schemeClr val="bg1"/>
                </a:glow>
              </a:effectLst>
            </a:endParaRPr>
          </a:p>
          <a:p>
            <a:r>
              <a:rPr lang="ja-JP" altLang="en-US" b="1" dirty="0" smtClean="0">
                <a:effectLst>
                  <a:glow rad="127000">
                    <a:schemeClr val="bg1"/>
                  </a:glow>
                </a:effectLst>
              </a:rPr>
              <a:t>出せれるようモデリングしました。</a:t>
            </a:r>
            <a:endParaRPr lang="en-US" altLang="ja-JP" b="1" dirty="0" smtClean="0">
              <a:effectLst>
                <a:glow rad="127000">
                  <a:schemeClr val="bg1"/>
                </a:glow>
              </a:effectLst>
            </a:endParaRPr>
          </a:p>
          <a:p>
            <a:r>
              <a:rPr lang="ja-JP" altLang="en-US" b="1" dirty="0" smtClean="0">
                <a:effectLst>
                  <a:glow rad="127000">
                    <a:schemeClr val="bg1"/>
                  </a:glow>
                </a:effectLst>
              </a:rPr>
              <a:t>前面のシールドなど対面したときの威圧感、存在感を意識して、モデリングしました。</a:t>
            </a:r>
            <a:endParaRPr lang="en-US" altLang="ja-JP" b="1" dirty="0" smtClean="0">
              <a:effectLst>
                <a:glow rad="127000">
                  <a:schemeClr val="bg1"/>
                </a:glow>
              </a:effectLst>
            </a:endParaRPr>
          </a:p>
          <a:p>
            <a:endParaRPr lang="en-US" altLang="ja-JP" b="1" dirty="0" smtClean="0">
              <a:effectLst>
                <a:glow rad="127000">
                  <a:schemeClr val="bg1"/>
                </a:glow>
              </a:effectLst>
            </a:endParaRPr>
          </a:p>
        </p:txBody>
      </p:sp>
      <p:pic>
        <p:nvPicPr>
          <p:cNvPr id="3" name="図 2"/>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backgroundMark x1="34375" y1="40926" x2="34271" y2="48333"/>
                        <a14:backgroundMark x1="41771" y1="36852" x2="41875" y2="40000"/>
                        <a14:backgroundMark x1="57604" y1="40000" x2="58750" y2="40000"/>
                        <a14:backgroundMark x1="58542" y1="37222" x2="58542" y2="37222"/>
                        <a14:backgroundMark x1="66146" y1="41481" x2="66146" y2="41481"/>
                        <a14:backgroundMark x1="65208" y1="25741" x2="65208" y2="25741"/>
                        <a14:backgroundMark x1="63958" y1="22593" x2="63958" y2="22593"/>
                        <a14:backgroundMark x1="35104" y1="25185" x2="35104" y2="25185"/>
                        <a14:backgroundMark x1="35938" y1="22963" x2="35938" y2="22963"/>
                        <a14:backgroundMark x1="44375" y1="25741" x2="44375" y2="25741"/>
                        <a14:backgroundMark x1="56042" y1="26111" x2="56042" y2="26111"/>
                        <a14:backgroundMark x1="52812" y1="18704" x2="52812" y2="18704"/>
                        <a14:backgroundMark x1="59375" y1="25556" x2="59375" y2="25556"/>
                        <a14:backgroundMark x1="59792" y1="40556" x2="59792" y2="40556"/>
                      </a14:backgroundRemoval>
                    </a14:imgEffect>
                  </a14:imgLayer>
                </a14:imgProps>
              </a:ext>
              <a:ext uri="{28A0092B-C50C-407E-A947-70E740481C1C}">
                <a14:useLocalDpi xmlns:a14="http://schemas.microsoft.com/office/drawing/2010/main" val="0"/>
              </a:ext>
            </a:extLst>
          </a:blip>
          <a:srcRect l="28331" t="9555" r="28331" b="9555"/>
          <a:stretch/>
        </p:blipFill>
        <p:spPr>
          <a:xfrm>
            <a:off x="245037" y="5916739"/>
            <a:ext cx="3251925" cy="3414250"/>
          </a:xfrm>
          <a:prstGeom prst="rect">
            <a:avLst/>
          </a:prstGeom>
        </p:spPr>
      </p:pic>
      <p:pic>
        <p:nvPicPr>
          <p:cNvPr id="4" name="図 3"/>
          <p:cNvPicPr>
            <a:picLocks noChangeAspect="1"/>
          </p:cNvPicPr>
          <p:nvPr/>
        </p:nvPicPr>
        <p:blipFill rotWithShape="1">
          <a:blip r:embed="rId7">
            <a:extLst>
              <a:ext uri="{BEBA8EAE-BF5A-486C-A8C5-ECC9F3942E4B}">
                <a14:imgProps xmlns:a14="http://schemas.microsoft.com/office/drawing/2010/main">
                  <a14:imgLayer r:embed="rId8">
                    <a14:imgEffect>
                      <a14:backgroundRemoval t="0" b="99444" l="0" r="100000">
                        <a14:backgroundMark x1="25000" y1="35556" x2="30625" y2="35556"/>
                        <a14:backgroundMark x1="29479" y1="38704" x2="33958" y2="38889"/>
                        <a14:backgroundMark x1="40833" y1="82593" x2="42188" y2="82222"/>
                        <a14:backgroundMark x1="42396" y1="81852" x2="44375" y2="81481"/>
                      </a14:backgroundRemoval>
                    </a14:imgEffect>
                  </a14:imgLayer>
                </a14:imgProps>
              </a:ext>
              <a:ext uri="{28A0092B-C50C-407E-A947-70E740481C1C}">
                <a14:useLocalDpi xmlns:a14="http://schemas.microsoft.com/office/drawing/2010/main" val="0"/>
              </a:ext>
            </a:extLst>
          </a:blip>
          <a:srcRect l="22488" t="14908" r="32446" b="8280"/>
          <a:stretch/>
        </p:blipFill>
        <p:spPr>
          <a:xfrm>
            <a:off x="3222765" y="6082791"/>
            <a:ext cx="3512916" cy="3317807"/>
          </a:xfrm>
          <a:prstGeom prst="rect">
            <a:avLst/>
          </a:prstGeom>
        </p:spPr>
      </p:pic>
      <p:grpSp>
        <p:nvGrpSpPr>
          <p:cNvPr id="16" name="グループ化 15"/>
          <p:cNvGrpSpPr/>
          <p:nvPr/>
        </p:nvGrpSpPr>
        <p:grpSpPr>
          <a:xfrm>
            <a:off x="280086" y="5203768"/>
            <a:ext cx="5211941" cy="809884"/>
            <a:chOff x="370703" y="591060"/>
            <a:chExt cx="5211941" cy="809884"/>
          </a:xfrm>
        </p:grpSpPr>
        <p:pic>
          <p:nvPicPr>
            <p:cNvPr id="17" name="図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0" name="テキスト ボックス 19"/>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1" name="テキスト ボックス 20"/>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14</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933564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280086" y="1959307"/>
            <a:ext cx="3587167" cy="293582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869307" y="1234950"/>
            <a:ext cx="4219832" cy="1139856"/>
            <a:chOff x="3194223" y="676587"/>
            <a:chExt cx="4219832" cy="1139856"/>
          </a:xfrm>
        </p:grpSpPr>
        <p:sp>
          <p:nvSpPr>
            <p:cNvPr id="13" name="テキスト ボックス 12"/>
            <p:cNvSpPr txBox="1"/>
            <p:nvPr/>
          </p:nvSpPr>
          <p:spPr>
            <a:xfrm>
              <a:off x="3237471" y="98544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S</a:t>
              </a:r>
              <a:r>
                <a:rPr lang="en-US" altLang="ja-JP" sz="4800" i="1" dirty="0" smtClean="0">
                  <a:effectLst>
                    <a:glow rad="127000">
                      <a:schemeClr val="bg1"/>
                    </a:glow>
                  </a:effectLst>
                </a:rPr>
                <a:t>NIPE TYPE</a:t>
              </a:r>
              <a:endParaRPr kumimoji="1" lang="ja-JP" altLang="en-US" sz="4800" i="1" dirty="0">
                <a:effectLst>
                  <a:glow rad="127000">
                    <a:schemeClr val="bg1"/>
                  </a:glow>
                </a:effectLst>
              </a:endParaRPr>
            </a:p>
          </p:txBody>
        </p:sp>
        <p:sp>
          <p:nvSpPr>
            <p:cNvPr id="16" name="テキスト ボックス 15"/>
            <p:cNvSpPr txBox="1"/>
            <p:nvPr/>
          </p:nvSpPr>
          <p:spPr>
            <a:xfrm>
              <a:off x="3194223" y="676587"/>
              <a:ext cx="3663777" cy="584775"/>
            </a:xfrm>
            <a:prstGeom prst="rect">
              <a:avLst/>
            </a:prstGeom>
            <a:noFill/>
          </p:spPr>
          <p:txBody>
            <a:bodyPr wrap="square" rtlCol="0">
              <a:spAutoFit/>
            </a:bodyPr>
            <a:lstStyle/>
            <a:p>
              <a:r>
                <a:rPr lang="ja-JP" altLang="en-US" sz="3200" b="1" dirty="0" smtClean="0">
                  <a:effectLst>
                    <a:glow rad="127000">
                      <a:schemeClr val="bg1"/>
                    </a:glow>
                  </a:effectLst>
                </a:rPr>
                <a:t>第二世代</a:t>
              </a:r>
              <a:endParaRPr kumimoji="1" lang="ja-JP" altLang="en-US" sz="3200" b="1" dirty="0">
                <a:effectLst>
                  <a:glow rad="127000">
                    <a:schemeClr val="bg1"/>
                  </a:glow>
                </a:effectLst>
              </a:endParaRPr>
            </a:p>
          </p:txBody>
        </p:sp>
      </p:grpSp>
      <p:sp>
        <p:nvSpPr>
          <p:cNvPr id="10" name="テキスト ボックス 9"/>
          <p:cNvSpPr txBox="1"/>
          <p:nvPr/>
        </p:nvSpPr>
        <p:spPr>
          <a:xfrm>
            <a:off x="2741696" y="2193675"/>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1" name="テキスト ボックス 10"/>
          <p:cNvSpPr txBox="1"/>
          <p:nvPr/>
        </p:nvSpPr>
        <p:spPr>
          <a:xfrm>
            <a:off x="2741695" y="2653886"/>
            <a:ext cx="3906239" cy="2585323"/>
          </a:xfrm>
          <a:prstGeom prst="rect">
            <a:avLst/>
          </a:prstGeom>
          <a:noFill/>
        </p:spPr>
        <p:txBody>
          <a:bodyPr wrap="square" rtlCol="0">
            <a:spAutoFit/>
          </a:bodyPr>
          <a:lstStyle/>
          <a:p>
            <a:r>
              <a:rPr lang="ja-JP" altLang="en-US" b="1" dirty="0" smtClean="0">
                <a:effectLst>
                  <a:glow rad="127000">
                    <a:schemeClr val="bg1"/>
                  </a:glow>
                </a:effectLst>
              </a:rPr>
              <a:t>高い単発威力のスナイパーライフルと敵を足止めできる効果で味方をサポート、プレイヤー腕次第では自ら攻めることができる機体です。</a:t>
            </a:r>
            <a:endParaRPr lang="en-US" altLang="ja-JP" b="1" dirty="0" smtClean="0">
              <a:effectLst>
                <a:glow rad="127000">
                  <a:schemeClr val="bg1"/>
                </a:glow>
              </a:effectLst>
            </a:endParaRPr>
          </a:p>
          <a:p>
            <a:r>
              <a:rPr lang="ja-JP" altLang="en-US" b="1" dirty="0">
                <a:effectLst>
                  <a:glow rad="127000">
                    <a:schemeClr val="bg1"/>
                  </a:glow>
                </a:effectLst>
              </a:rPr>
              <a:t>「</a:t>
            </a:r>
            <a:r>
              <a:rPr lang="ja-JP" altLang="en-US" b="1" dirty="0" smtClean="0">
                <a:effectLst>
                  <a:glow rad="127000">
                    <a:schemeClr val="bg1"/>
                  </a:glow>
                </a:effectLst>
              </a:rPr>
              <a:t>多脚のロボット作りたい！」という個人的なエゴで生まれた欲望の塊のロボットです。楽しかったのはモデリングだけでモーションは地獄だったので少し後悔しています。</a:t>
            </a:r>
            <a:endParaRPr lang="en-US" altLang="ja-JP" b="1" dirty="0" smtClean="0">
              <a:effectLst>
                <a:glow rad="127000">
                  <a:schemeClr val="bg1"/>
                </a:glow>
              </a:effectLst>
            </a:endParaRPr>
          </a:p>
        </p:txBody>
      </p:sp>
      <p:grpSp>
        <p:nvGrpSpPr>
          <p:cNvPr id="15" name="グループ化 14"/>
          <p:cNvGrpSpPr/>
          <p:nvPr/>
        </p:nvGrpSpPr>
        <p:grpSpPr>
          <a:xfrm>
            <a:off x="370155" y="625785"/>
            <a:ext cx="5211941" cy="809884"/>
            <a:chOff x="370703" y="591060"/>
            <a:chExt cx="5211941" cy="809884"/>
          </a:xfrm>
        </p:grpSpPr>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155" y="6493256"/>
            <a:ext cx="2991316" cy="2323044"/>
          </a:xfrm>
          <a:prstGeom prst="rect">
            <a:avLst/>
          </a:prstGeom>
        </p:spPr>
      </p:pic>
      <p:pic>
        <p:nvPicPr>
          <p:cNvPr id="4" name="図 3"/>
          <p:cNvPicPr>
            <a:picLocks noChangeAspect="1"/>
          </p:cNvPicPr>
          <p:nvPr/>
        </p:nvPicPr>
        <p:blipFill rotWithShape="1">
          <a:blip r:embed="rId6">
            <a:extLst>
              <a:ext uri="{BEBA8EAE-BF5A-486C-A8C5-ECC9F3942E4B}">
                <a14:imgProps xmlns:a14="http://schemas.microsoft.com/office/drawing/2010/main">
                  <a14:imgLayer r:embed="rId7">
                    <a14:imgEffect>
                      <a14:backgroundRemoval t="0" b="100000" l="0" r="98646">
                        <a14:backgroundMark x1="41771" y1="40185" x2="46458" y2="40926"/>
                        <a14:backgroundMark x1="52604" y1="41296" x2="56458" y2="42407"/>
                        <a14:backgroundMark x1="58333" y1="38333" x2="58125" y2="39074"/>
                        <a14:backgroundMark x1="36563" y1="56852" x2="36458" y2="59444"/>
                        <a14:backgroundMark x1="63750" y1="60000" x2="63750" y2="62407"/>
                        <a14:backgroundMark x1="48438" y1="23519" x2="47292" y2="23519"/>
                        <a14:backgroundMark x1="57292" y1="24259" x2="57917" y2="23519"/>
                        <a14:backgroundMark x1="36667" y1="41111" x2="36771" y2="37778"/>
                      </a14:backgroundRemoval>
                    </a14:imgEffect>
                  </a14:imgLayer>
                </a14:imgProps>
              </a:ext>
              <a:ext uri="{28A0092B-C50C-407E-A947-70E740481C1C}">
                <a14:useLocalDpi xmlns:a14="http://schemas.microsoft.com/office/drawing/2010/main" val="0"/>
              </a:ext>
            </a:extLst>
          </a:blip>
          <a:srcRect l="21519" t="15820" r="26920" b="17569"/>
          <a:stretch/>
        </p:blipFill>
        <p:spPr>
          <a:xfrm>
            <a:off x="3124516" y="6408209"/>
            <a:ext cx="3536066" cy="2569579"/>
          </a:xfrm>
          <a:prstGeom prst="rect">
            <a:avLst/>
          </a:prstGeom>
        </p:spPr>
      </p:pic>
      <p:grpSp>
        <p:nvGrpSpPr>
          <p:cNvPr id="17" name="グループ化 16"/>
          <p:cNvGrpSpPr/>
          <p:nvPr/>
        </p:nvGrpSpPr>
        <p:grpSpPr>
          <a:xfrm>
            <a:off x="280086" y="5418767"/>
            <a:ext cx="5211941" cy="809884"/>
            <a:chOff x="370703" y="591060"/>
            <a:chExt cx="5211941" cy="809884"/>
          </a:xfrm>
        </p:grpSpPr>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1" name="テキスト ボックス 20"/>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2" name="テキスト ボックス 21"/>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15</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43093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2" name="正方形/長方形 21"/>
          <p:cNvSpPr/>
          <p:nvPr/>
        </p:nvSpPr>
        <p:spPr>
          <a:xfrm flipH="1">
            <a:off x="3201760" y="5808997"/>
            <a:ext cx="2594081" cy="2161914"/>
          </a:xfrm>
          <a:prstGeom prst="rect">
            <a:avLst/>
          </a:prstGeom>
          <a:blipFill>
            <a:blip r:embed="rId4">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プレイアブル機体一覧</a:t>
            </a:r>
            <a:endParaRPr kumimoji="1" lang="ja-JP" altLang="en-US" sz="2400" b="1" dirty="0"/>
          </a:p>
        </p:txBody>
      </p:sp>
      <p:sp>
        <p:nvSpPr>
          <p:cNvPr id="21" name="正方形/長方形 20"/>
          <p:cNvSpPr/>
          <p:nvPr/>
        </p:nvSpPr>
        <p:spPr>
          <a:xfrm flipH="1">
            <a:off x="192652" y="5669216"/>
            <a:ext cx="2250092" cy="2441475"/>
          </a:xfrm>
          <a:prstGeom prst="rect">
            <a:avLst/>
          </a:prstGeom>
          <a:blipFill>
            <a:blip r:embed="rId5">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flipH="1">
            <a:off x="3015237" y="2353853"/>
            <a:ext cx="2218512" cy="2178069"/>
          </a:xfrm>
          <a:prstGeom prst="rect">
            <a:avLst/>
          </a:prstGeom>
          <a:blipFill>
            <a:blip r:embed="rId6">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flipH="1">
            <a:off x="228707" y="2338233"/>
            <a:ext cx="2005112" cy="2262945"/>
          </a:xfrm>
          <a:prstGeom prst="rect">
            <a:avLst/>
          </a:prstGeom>
          <a:blipFill>
            <a:blip r:embed="rId7">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876982" y="6889954"/>
            <a:ext cx="2594081" cy="2161914"/>
          </a:xfrm>
          <a:prstGeom prst="rect">
            <a:avLst/>
          </a:prstGeom>
          <a:blipFill>
            <a:blip r:embed="rId4">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108773" y="6610393"/>
            <a:ext cx="2250092" cy="2441475"/>
          </a:xfrm>
          <a:prstGeom prst="rect">
            <a:avLst/>
          </a:prstGeom>
          <a:blipFill>
            <a:blip r:embed="rId5">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183220" y="2980270"/>
            <a:ext cx="2287843" cy="2246137"/>
          </a:xfrm>
          <a:prstGeom prst="rect">
            <a:avLst/>
          </a:prstGeom>
          <a:blipFill>
            <a:blip r:embed="rId6">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411599" y="3123218"/>
            <a:ext cx="1900872" cy="2145300"/>
          </a:xfrm>
          <a:prstGeom prst="rect">
            <a:avLst/>
          </a:prstGeom>
          <a:blipFill>
            <a:blip r:embed="rId7">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318494" y="1496161"/>
            <a:ext cx="5081556" cy="461665"/>
          </a:xfrm>
          <a:prstGeom prst="rect">
            <a:avLst/>
          </a:prstGeom>
          <a:noFill/>
        </p:spPr>
        <p:txBody>
          <a:bodyPr wrap="square" rtlCol="0">
            <a:spAutoFit/>
          </a:bodyPr>
          <a:lstStyle/>
          <a:p>
            <a:r>
              <a:rPr lang="ja-JP" altLang="en-US" sz="2400" b="1" dirty="0" smtClean="0">
                <a:effectLst>
                  <a:glow rad="127000">
                    <a:schemeClr val="bg1"/>
                  </a:glow>
                </a:effectLst>
              </a:rPr>
              <a:t>チームカラー別の機体一覧です。</a:t>
            </a:r>
            <a:endParaRPr lang="en-US" altLang="ja-JP" sz="2400" b="1" dirty="0" smtClean="0">
              <a:effectLst>
                <a:glow rad="127000">
                  <a:schemeClr val="bg1"/>
                </a:glow>
              </a:effectLst>
            </a:endParaRPr>
          </a:p>
        </p:txBody>
      </p:sp>
      <p:sp>
        <p:nvSpPr>
          <p:cNvPr id="24" name="テキスト ボックス 23"/>
          <p:cNvSpPr txBox="1"/>
          <p:nvPr/>
        </p:nvSpPr>
        <p:spPr>
          <a:xfrm>
            <a:off x="318494" y="5072401"/>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ASSULT TYPE</a:t>
            </a:r>
          </a:p>
        </p:txBody>
      </p:sp>
      <p:sp>
        <p:nvSpPr>
          <p:cNvPr id="25" name="テキスト ボックス 24"/>
          <p:cNvSpPr txBox="1"/>
          <p:nvPr/>
        </p:nvSpPr>
        <p:spPr>
          <a:xfrm>
            <a:off x="3495805" y="5072401"/>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LIGHT TYPE</a:t>
            </a:r>
          </a:p>
        </p:txBody>
      </p:sp>
      <p:sp>
        <p:nvSpPr>
          <p:cNvPr id="26" name="テキスト ボックス 25"/>
          <p:cNvSpPr txBox="1"/>
          <p:nvPr/>
        </p:nvSpPr>
        <p:spPr>
          <a:xfrm>
            <a:off x="318494" y="8821035"/>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HEAVY TYPE</a:t>
            </a:r>
          </a:p>
        </p:txBody>
      </p:sp>
      <p:sp>
        <p:nvSpPr>
          <p:cNvPr id="27" name="テキスト ボックス 26"/>
          <p:cNvSpPr txBox="1"/>
          <p:nvPr/>
        </p:nvSpPr>
        <p:spPr>
          <a:xfrm>
            <a:off x="3533181" y="8821035"/>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SNIPE TYPE</a:t>
            </a:r>
          </a:p>
        </p:txBody>
      </p:sp>
      <p:sp>
        <p:nvSpPr>
          <p:cNvPr id="28" name="テキスト ボックス 27"/>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16</a:t>
            </a:r>
            <a:endParaRPr kumimoji="1" lang="ja-JP" altLang="en-US" b="1" dirty="0">
              <a:effectLst>
                <a:glow rad="127000">
                  <a:schemeClr val="bg1"/>
                </a:glow>
              </a:effectLst>
            </a:endParaRPr>
          </a:p>
        </p:txBody>
      </p:sp>
    </p:spTree>
    <p:extLst>
      <p:ext uri="{BB962C8B-B14F-4D97-AF65-F5344CB8AC3E}">
        <p14:creationId xmlns:p14="http://schemas.microsoft.com/office/powerpoint/2010/main" val="10399453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3" name="正方形/長方形 12"/>
          <p:cNvSpPr/>
          <p:nvPr/>
        </p:nvSpPr>
        <p:spPr>
          <a:xfrm>
            <a:off x="0" y="2003582"/>
            <a:ext cx="3180837" cy="248176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076832" y="1486086"/>
            <a:ext cx="4176584" cy="830997"/>
          </a:xfrm>
          <a:prstGeom prst="rect">
            <a:avLst/>
          </a:prstGeom>
          <a:noFill/>
        </p:spPr>
        <p:txBody>
          <a:bodyPr wrap="square" rtlCol="0">
            <a:spAutoFit/>
          </a:bodyPr>
          <a:lstStyle/>
          <a:p>
            <a:r>
              <a:rPr lang="en-US" altLang="ja-JP" sz="4800" i="1" dirty="0" smtClean="0">
                <a:solidFill>
                  <a:srgbClr val="FF0000"/>
                </a:solidFill>
              </a:rPr>
              <a:t>D</a:t>
            </a:r>
            <a:r>
              <a:rPr lang="en-US" altLang="ja-JP" sz="4800" i="1" dirty="0" smtClean="0"/>
              <a:t>RONE</a:t>
            </a:r>
            <a:endParaRPr kumimoji="1" lang="ja-JP" altLang="en-US" sz="4800" i="1" dirty="0"/>
          </a:p>
        </p:txBody>
      </p:sp>
      <p:sp>
        <p:nvSpPr>
          <p:cNvPr id="17" name="テキスト ボックス 16"/>
          <p:cNvSpPr txBox="1"/>
          <p:nvPr/>
        </p:nvSpPr>
        <p:spPr>
          <a:xfrm>
            <a:off x="3076832" y="1193698"/>
            <a:ext cx="3663777" cy="584775"/>
          </a:xfrm>
          <a:prstGeom prst="rect">
            <a:avLst/>
          </a:prstGeom>
          <a:noFill/>
        </p:spPr>
        <p:txBody>
          <a:bodyPr wrap="square" rtlCol="0">
            <a:spAutoFit/>
          </a:bodyPr>
          <a:lstStyle/>
          <a:p>
            <a:r>
              <a:rPr lang="en-US" altLang="ja-JP" sz="3200" dirty="0" smtClean="0"/>
              <a:t>AI</a:t>
            </a:r>
            <a:r>
              <a:rPr lang="ja-JP" altLang="en-US" sz="3200" dirty="0" smtClean="0"/>
              <a:t>機体</a:t>
            </a:r>
            <a:endParaRPr kumimoji="1" lang="ja-JP" altLang="en-US" sz="3200" dirty="0"/>
          </a:p>
        </p:txBody>
      </p:sp>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en-US" altLang="ja-JP" sz="2400" b="1" dirty="0" smtClean="0"/>
              <a:t>AI</a:t>
            </a:r>
            <a:r>
              <a:rPr lang="ja-JP" altLang="en-US" sz="2400" b="1" dirty="0" smtClean="0"/>
              <a:t>機体デザイン</a:t>
            </a:r>
            <a:endParaRPr kumimoji="1" lang="ja-JP" altLang="en-US" sz="2400" b="1" dirty="0"/>
          </a:p>
        </p:txBody>
      </p:sp>
      <p:sp>
        <p:nvSpPr>
          <p:cNvPr id="10" name="テキスト ボックス 9"/>
          <p:cNvSpPr txBox="1"/>
          <p:nvPr/>
        </p:nvSpPr>
        <p:spPr>
          <a:xfrm>
            <a:off x="2741696" y="2156002"/>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1" name="テキスト ボックス 10"/>
          <p:cNvSpPr txBox="1"/>
          <p:nvPr/>
        </p:nvSpPr>
        <p:spPr>
          <a:xfrm>
            <a:off x="2741695" y="2616213"/>
            <a:ext cx="3906239" cy="2308324"/>
          </a:xfrm>
          <a:prstGeom prst="rect">
            <a:avLst/>
          </a:prstGeom>
          <a:noFill/>
        </p:spPr>
        <p:txBody>
          <a:bodyPr wrap="square" rtlCol="0">
            <a:spAutoFit/>
          </a:bodyPr>
          <a:lstStyle/>
          <a:p>
            <a:r>
              <a:rPr lang="ja-JP" altLang="en-US" b="1" dirty="0" smtClean="0">
                <a:effectLst>
                  <a:glow rad="127000">
                    <a:schemeClr val="bg1"/>
                  </a:glow>
                </a:effectLst>
              </a:rPr>
              <a:t>早い移動速度で偵察に向いている</a:t>
            </a:r>
            <a:endParaRPr lang="en-US" altLang="ja-JP" b="1" dirty="0" smtClean="0">
              <a:effectLst>
                <a:glow rad="127000">
                  <a:schemeClr val="bg1"/>
                </a:glow>
              </a:effectLst>
            </a:endParaRPr>
          </a:p>
          <a:p>
            <a:r>
              <a:rPr lang="ja-JP" altLang="en-US" b="1" dirty="0" smtClean="0">
                <a:effectLst>
                  <a:glow rad="127000">
                    <a:schemeClr val="bg1"/>
                  </a:glow>
                </a:effectLst>
              </a:rPr>
              <a:t>ＡＩ機体。攻撃も可能だが打たれ弱いので敵と会ったときは即座に引っ込ませたほうが良い。</a:t>
            </a:r>
            <a:endParaRPr lang="en-US" altLang="ja-JP" b="1" dirty="0" smtClean="0">
              <a:effectLst>
                <a:glow rad="127000">
                  <a:schemeClr val="bg1"/>
                </a:glow>
              </a:effectLst>
            </a:endParaRPr>
          </a:p>
          <a:p>
            <a:r>
              <a:rPr lang="en-US" altLang="ja-JP" b="1" dirty="0" smtClean="0">
                <a:effectLst>
                  <a:glow rad="127000">
                    <a:schemeClr val="bg1"/>
                  </a:glow>
                </a:effectLst>
              </a:rPr>
              <a:t>AI</a:t>
            </a:r>
            <a:r>
              <a:rPr lang="ja-JP" altLang="en-US" b="1" dirty="0" smtClean="0">
                <a:effectLst>
                  <a:glow rad="127000">
                    <a:schemeClr val="bg1"/>
                  </a:glow>
                </a:effectLst>
              </a:rPr>
              <a:t>機体の中で最初にモデリングした</a:t>
            </a:r>
            <a:endParaRPr lang="en-US" altLang="ja-JP" b="1" dirty="0" smtClean="0">
              <a:effectLst>
                <a:glow rad="127000">
                  <a:schemeClr val="bg1"/>
                </a:glow>
              </a:effectLst>
            </a:endParaRPr>
          </a:p>
          <a:p>
            <a:r>
              <a:rPr lang="ja-JP" altLang="en-US" b="1" dirty="0" smtClean="0">
                <a:effectLst>
                  <a:glow rad="127000">
                    <a:schemeClr val="bg1"/>
                  </a:glow>
                </a:effectLst>
              </a:rPr>
              <a:t>機体です。ドローンという近年身近になりつつあるものだったのでモデリングしやすかったです。</a:t>
            </a:r>
            <a:endParaRPr lang="en-US" altLang="ja-JP" b="1" dirty="0" smtClean="0">
              <a:effectLst>
                <a:glow rad="127000">
                  <a:schemeClr val="bg1"/>
                </a:glow>
              </a:effectLst>
            </a:endParaRPr>
          </a:p>
        </p:txBody>
      </p:sp>
      <p:grpSp>
        <p:nvGrpSpPr>
          <p:cNvPr id="15" name="グループ化 14"/>
          <p:cNvGrpSpPr/>
          <p:nvPr/>
        </p:nvGrpSpPr>
        <p:grpSpPr>
          <a:xfrm>
            <a:off x="280086" y="5087981"/>
            <a:ext cx="5211941" cy="809884"/>
            <a:chOff x="370703" y="591060"/>
            <a:chExt cx="5211941" cy="809884"/>
          </a:xfrm>
        </p:grpSpPr>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8" name="テキスト ボックス 17"/>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pic>
        <p:nvPicPr>
          <p:cNvPr id="2" name="図 1"/>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30592" t="13679" r="18438" b="20011"/>
          <a:stretch/>
        </p:blipFill>
        <p:spPr>
          <a:xfrm>
            <a:off x="3458919" y="6261906"/>
            <a:ext cx="2989408" cy="2187612"/>
          </a:xfrm>
          <a:prstGeom prst="rect">
            <a:avLst/>
          </a:prstGeom>
        </p:spPr>
      </p:pic>
      <p:pic>
        <p:nvPicPr>
          <p:cNvPr id="3" name="図 2"/>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1458"/>
                    </a14:imgEffect>
                  </a14:imgLayer>
                </a14:imgProps>
              </a:ext>
              <a:ext uri="{28A0092B-C50C-407E-A947-70E740481C1C}">
                <a14:useLocalDpi xmlns:a14="http://schemas.microsoft.com/office/drawing/2010/main" val="0"/>
              </a:ext>
            </a:extLst>
          </a:blip>
          <a:srcRect l="21890" t="19077" r="21974" b="9512"/>
          <a:stretch/>
        </p:blipFill>
        <p:spPr>
          <a:xfrm>
            <a:off x="166571" y="6389227"/>
            <a:ext cx="3292348" cy="2355890"/>
          </a:xfrm>
          <a:prstGeom prst="rect">
            <a:avLst/>
          </a:prstGeom>
        </p:spPr>
      </p:pic>
      <p:sp>
        <p:nvSpPr>
          <p:cNvPr id="20" name="テキスト ボックス 1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17</a:t>
            </a:r>
            <a:endParaRPr kumimoji="1" lang="ja-JP" altLang="en-US" b="1" dirty="0">
              <a:effectLst>
                <a:glow rad="127000">
                  <a:schemeClr val="bg1"/>
                </a:glow>
              </a:effectLst>
            </a:endParaRPr>
          </a:p>
        </p:txBody>
      </p:sp>
    </p:spTree>
    <p:extLst>
      <p:ext uri="{BB962C8B-B14F-4D97-AF65-F5344CB8AC3E}">
        <p14:creationId xmlns:p14="http://schemas.microsoft.com/office/powerpoint/2010/main" val="3152536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117388" y="1364864"/>
            <a:ext cx="3076833" cy="3257756"/>
          </a:xfrm>
          <a:prstGeom prst="rect">
            <a:avLst/>
          </a:prstGeom>
          <a:blipFill>
            <a:blip r:embed="rId3">
              <a:extLst>
                <a:ext uri="{BEBA8EAE-BF5A-486C-A8C5-ECC9F3942E4B}">
                  <a14:imgProps xmlns:a14="http://schemas.microsoft.com/office/drawing/2010/main">
                    <a14:imgLayer r:embed="rId4">
                      <a14:imgEffect>
                        <a14:backgroundRemoval t="13056" b="79444" l="16250" r="85000"/>
                      </a14:imgEffect>
                    </a14:imgLayer>
                  </a14:imgProps>
                </a:ext>
              </a:extLst>
            </a:blip>
            <a:srcRect/>
            <a:stretch>
              <a:fillRect l="-81988" t="-21833" r="-112908" b="-35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3076832" y="1486086"/>
            <a:ext cx="4176584" cy="830997"/>
          </a:xfrm>
          <a:prstGeom prst="rect">
            <a:avLst/>
          </a:prstGeom>
          <a:noFill/>
        </p:spPr>
        <p:txBody>
          <a:bodyPr wrap="square" rtlCol="0">
            <a:spAutoFit/>
          </a:bodyPr>
          <a:lstStyle/>
          <a:p>
            <a:r>
              <a:rPr lang="en-US" altLang="ja-JP" sz="4800" i="1" dirty="0" smtClean="0">
                <a:solidFill>
                  <a:srgbClr val="FF0000"/>
                </a:solidFill>
              </a:rPr>
              <a:t>W</a:t>
            </a:r>
            <a:r>
              <a:rPr lang="en-US" altLang="ja-JP" sz="4800" i="1" dirty="0" smtClean="0"/>
              <a:t>ORKER</a:t>
            </a:r>
            <a:endParaRPr kumimoji="1" lang="ja-JP" altLang="en-US" sz="4800" i="1" dirty="0"/>
          </a:p>
        </p:txBody>
      </p:sp>
      <p:sp>
        <p:nvSpPr>
          <p:cNvPr id="16" name="テキスト ボックス 15"/>
          <p:cNvSpPr txBox="1"/>
          <p:nvPr/>
        </p:nvSpPr>
        <p:spPr>
          <a:xfrm>
            <a:off x="3076832" y="1193698"/>
            <a:ext cx="3663777" cy="584775"/>
          </a:xfrm>
          <a:prstGeom prst="rect">
            <a:avLst/>
          </a:prstGeom>
          <a:noFill/>
        </p:spPr>
        <p:txBody>
          <a:bodyPr wrap="square" rtlCol="0">
            <a:spAutoFit/>
          </a:bodyPr>
          <a:lstStyle/>
          <a:p>
            <a:r>
              <a:rPr lang="en-US" altLang="ja-JP" sz="3200" dirty="0" smtClean="0"/>
              <a:t>AI</a:t>
            </a:r>
            <a:r>
              <a:rPr lang="ja-JP" altLang="en-US" sz="3200" dirty="0" smtClean="0"/>
              <a:t>機体</a:t>
            </a:r>
            <a:endParaRPr kumimoji="1" lang="ja-JP" altLang="en-US" sz="3200" dirty="0"/>
          </a:p>
        </p:txBody>
      </p:sp>
      <p:sp>
        <p:nvSpPr>
          <p:cNvPr id="17" name="テキスト ボックス 16"/>
          <p:cNvSpPr txBox="1"/>
          <p:nvPr/>
        </p:nvSpPr>
        <p:spPr>
          <a:xfrm>
            <a:off x="1131347" y="660199"/>
            <a:ext cx="3938493" cy="461665"/>
          </a:xfrm>
          <a:prstGeom prst="rect">
            <a:avLst/>
          </a:prstGeom>
          <a:noFill/>
        </p:spPr>
        <p:txBody>
          <a:bodyPr wrap="square" rtlCol="0">
            <a:spAutoFit/>
          </a:bodyPr>
          <a:lstStyle/>
          <a:p>
            <a:r>
              <a:rPr lang="en-US" altLang="ja-JP" sz="2400" b="1" dirty="0" smtClean="0"/>
              <a:t>AI</a:t>
            </a:r>
            <a:r>
              <a:rPr lang="ja-JP" altLang="en-US" sz="2400" b="1" dirty="0" smtClean="0"/>
              <a:t>機体デザイン</a:t>
            </a:r>
            <a:endParaRPr kumimoji="1" lang="ja-JP" altLang="en-US" sz="2400" b="1" dirty="0"/>
          </a:p>
        </p:txBody>
      </p:sp>
      <p:sp>
        <p:nvSpPr>
          <p:cNvPr id="18" name="テキスト ボックス 17"/>
          <p:cNvSpPr txBox="1"/>
          <p:nvPr/>
        </p:nvSpPr>
        <p:spPr>
          <a:xfrm>
            <a:off x="2741696" y="2156002"/>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9" name="テキスト ボックス 18"/>
          <p:cNvSpPr txBox="1"/>
          <p:nvPr/>
        </p:nvSpPr>
        <p:spPr>
          <a:xfrm>
            <a:off x="2741695" y="2640017"/>
            <a:ext cx="3906239" cy="1754326"/>
          </a:xfrm>
          <a:prstGeom prst="rect">
            <a:avLst/>
          </a:prstGeom>
          <a:noFill/>
        </p:spPr>
        <p:txBody>
          <a:bodyPr wrap="square" rtlCol="0">
            <a:spAutoFit/>
          </a:bodyPr>
          <a:lstStyle/>
          <a:p>
            <a:r>
              <a:rPr lang="ja-JP" altLang="en-US" b="1" dirty="0" smtClean="0">
                <a:effectLst>
                  <a:glow rad="127000">
                    <a:schemeClr val="bg1"/>
                  </a:glow>
                </a:effectLst>
              </a:rPr>
              <a:t>高い耐久力、高い攻撃力でプレイヤーの盾にも矛にもなる頼れる</a:t>
            </a:r>
            <a:endParaRPr lang="en-US" altLang="ja-JP" b="1" dirty="0" smtClean="0">
              <a:effectLst>
                <a:glow rad="127000">
                  <a:schemeClr val="bg1"/>
                </a:glow>
              </a:effectLst>
            </a:endParaRPr>
          </a:p>
          <a:p>
            <a:r>
              <a:rPr lang="ja-JP" altLang="en-US" b="1" dirty="0" smtClean="0">
                <a:effectLst>
                  <a:glow rad="127000">
                    <a:schemeClr val="bg1"/>
                  </a:glow>
                </a:effectLst>
              </a:rPr>
              <a:t>ＡＩ機体。</a:t>
            </a:r>
            <a:endParaRPr lang="en-US" altLang="ja-JP" b="1" dirty="0" smtClean="0">
              <a:effectLst>
                <a:glow rad="127000">
                  <a:schemeClr val="bg1"/>
                </a:glow>
              </a:effectLst>
            </a:endParaRPr>
          </a:p>
          <a:p>
            <a:r>
              <a:rPr lang="en-US" altLang="ja-JP" b="1" dirty="0" smtClean="0">
                <a:effectLst>
                  <a:glow rad="127000">
                    <a:schemeClr val="bg1"/>
                  </a:glow>
                </a:effectLst>
              </a:rPr>
              <a:t>HEAVYTYPE</a:t>
            </a:r>
            <a:r>
              <a:rPr lang="ja-JP" altLang="en-US" b="1" dirty="0" smtClean="0">
                <a:effectLst>
                  <a:glow rad="127000">
                    <a:schemeClr val="bg1"/>
                  </a:glow>
                </a:effectLst>
              </a:rPr>
              <a:t>とデザインが被らないように「壁、盾」というイメージを崩さないようにモデリングしました。</a:t>
            </a:r>
            <a:endParaRPr lang="en-US" altLang="ja-JP" b="1" dirty="0" smtClean="0">
              <a:effectLst>
                <a:glow rad="127000">
                  <a:schemeClr val="bg1"/>
                </a:glow>
              </a:effectLst>
            </a:endParaRPr>
          </a:p>
        </p:txBody>
      </p:sp>
      <p:grpSp>
        <p:nvGrpSpPr>
          <p:cNvPr id="13" name="グループ化 12"/>
          <p:cNvGrpSpPr/>
          <p:nvPr/>
        </p:nvGrpSpPr>
        <p:grpSpPr>
          <a:xfrm>
            <a:off x="280086" y="4949941"/>
            <a:ext cx="5211941" cy="809884"/>
            <a:chOff x="370703" y="591060"/>
            <a:chExt cx="5211941" cy="809884"/>
          </a:xfrm>
        </p:grpSpPr>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3" name="テキスト ボックス 22"/>
            <p:cNvSpPr txBox="1"/>
            <p:nvPr/>
          </p:nvSpPr>
          <p:spPr>
            <a:xfrm>
              <a:off x="1303235" y="660199"/>
              <a:ext cx="3938493" cy="461665"/>
            </a:xfrm>
            <a:prstGeom prst="rect">
              <a:avLst/>
            </a:prstGeom>
            <a:noFill/>
          </p:spPr>
          <p:txBody>
            <a:bodyPr wrap="square" rtlCol="0">
              <a:spAutoFit/>
            </a:bodyPr>
            <a:lstStyle/>
            <a:p>
              <a:r>
                <a:rPr lang="ja-JP" altLang="en-US" sz="2400" b="1" dirty="0" smtClean="0"/>
                <a:t>未使用画像</a:t>
              </a:r>
              <a:endParaRPr kumimoji="1" lang="ja-JP" altLang="en-US" sz="2400" b="1" dirty="0"/>
            </a:p>
          </p:txBody>
        </p:sp>
      </p:grpSp>
      <p:pic>
        <p:nvPicPr>
          <p:cNvPr id="2" name="図 1"/>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4304" t="16349" r="35021" b="13740"/>
          <a:stretch/>
        </p:blipFill>
        <p:spPr>
          <a:xfrm>
            <a:off x="96557" y="6025899"/>
            <a:ext cx="2789499" cy="2696901"/>
          </a:xfrm>
          <a:prstGeom prst="rect">
            <a:avLst/>
          </a:prstGeom>
        </p:spPr>
      </p:pic>
      <p:pic>
        <p:nvPicPr>
          <p:cNvPr id="3" name="図 2"/>
          <p:cNvPicPr>
            <a:picLocks noChangeAspect="1"/>
          </p:cNvPicPr>
          <p:nvPr/>
        </p:nvPicPr>
        <p:blipFill rotWithShape="1">
          <a:blip r:embed="rId8">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l="16649" t="4889" r="24449" b="8097"/>
          <a:stretch/>
        </p:blipFill>
        <p:spPr>
          <a:xfrm>
            <a:off x="3134706" y="6025899"/>
            <a:ext cx="3120215" cy="2592729"/>
          </a:xfrm>
          <a:prstGeom prst="rect">
            <a:avLst/>
          </a:prstGeom>
        </p:spPr>
      </p:pic>
      <p:sp>
        <p:nvSpPr>
          <p:cNvPr id="24" name="テキスト ボックス 23"/>
          <p:cNvSpPr txBox="1"/>
          <p:nvPr/>
        </p:nvSpPr>
        <p:spPr>
          <a:xfrm>
            <a:off x="375643" y="8706714"/>
            <a:ext cx="5953453" cy="369332"/>
          </a:xfrm>
          <a:prstGeom prst="rect">
            <a:avLst/>
          </a:prstGeom>
          <a:noFill/>
        </p:spPr>
        <p:txBody>
          <a:bodyPr wrap="square" rtlCol="0">
            <a:spAutoFit/>
          </a:bodyPr>
          <a:lstStyle/>
          <a:p>
            <a:r>
              <a:rPr lang="ja-JP" altLang="en-US" b="1" dirty="0" smtClean="0">
                <a:effectLst>
                  <a:glow rad="127000">
                    <a:schemeClr val="bg1"/>
                  </a:glow>
                </a:effectLst>
              </a:rPr>
              <a:t>▲結構デザインが二転三転しています。苦労しました</a:t>
            </a:r>
            <a:endParaRPr lang="en-US" altLang="ja-JP" b="1" dirty="0" smtClean="0">
              <a:effectLst>
                <a:glow rad="127000">
                  <a:schemeClr val="bg1"/>
                </a:glow>
              </a:effectLst>
            </a:endParaRPr>
          </a:p>
        </p:txBody>
      </p:sp>
      <p:sp>
        <p:nvSpPr>
          <p:cNvPr id="20" name="テキスト ボックス 19"/>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18</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95193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6" y="1526216"/>
            <a:ext cx="6388443" cy="400110"/>
          </a:xfrm>
          <a:prstGeom prst="rect">
            <a:avLst/>
          </a:prstGeom>
          <a:noFill/>
        </p:spPr>
        <p:txBody>
          <a:bodyPr wrap="square" rtlCol="0">
            <a:spAutoFit/>
          </a:bodyPr>
          <a:lstStyle/>
          <a:p>
            <a:pPr algn="ctr"/>
            <a:r>
              <a:rPr lang="ja-JP" altLang="en-US" sz="2000" b="1" dirty="0" smtClean="0">
                <a:effectLst>
                  <a:glow rad="127000">
                    <a:schemeClr val="bg1"/>
                  </a:glow>
                </a:effectLst>
              </a:rPr>
              <a:t>公式設定資料集</a:t>
            </a:r>
            <a:endParaRPr kumimoji="1" lang="ja-JP" altLang="en-US" sz="2000" b="1" dirty="0">
              <a:effectLst>
                <a:glow rad="127000">
                  <a:schemeClr val="bg1"/>
                </a:glow>
              </a:effectLst>
            </a:endParaRPr>
          </a:p>
        </p:txBody>
      </p:sp>
      <p:sp>
        <p:nvSpPr>
          <p:cNvPr id="5" name="テキスト ボックス 4"/>
          <p:cNvSpPr txBox="1"/>
          <p:nvPr/>
        </p:nvSpPr>
        <p:spPr>
          <a:xfrm>
            <a:off x="284203" y="1238968"/>
            <a:ext cx="2026509" cy="830997"/>
          </a:xfrm>
          <a:prstGeom prst="rect">
            <a:avLst/>
          </a:prstGeom>
          <a:noFill/>
        </p:spPr>
        <p:txBody>
          <a:bodyPr wrap="square" rtlCol="0">
            <a:spAutoFit/>
          </a:bodyPr>
          <a:lstStyle/>
          <a:p>
            <a:r>
              <a:rPr lang="en-US" altLang="ja-JP" sz="4800" b="1" dirty="0">
                <a:effectLst>
                  <a:glow rad="127000">
                    <a:schemeClr val="bg1"/>
                  </a:glow>
                </a:effectLst>
              </a:rPr>
              <a:t>-</a:t>
            </a:r>
            <a:r>
              <a:rPr lang="ja-JP" altLang="en-US" sz="4800" b="1" dirty="0" smtClean="0">
                <a:effectLst>
                  <a:glow rad="127000">
                    <a:schemeClr val="bg1"/>
                  </a:glow>
                </a:effectLst>
              </a:rPr>
              <a:t>目次</a:t>
            </a:r>
            <a:r>
              <a:rPr lang="en-US" altLang="ja-JP" sz="4800" b="1" dirty="0" smtClean="0">
                <a:effectLst>
                  <a:glow rad="127000">
                    <a:schemeClr val="bg1"/>
                  </a:glow>
                </a:effectLst>
              </a:rPr>
              <a:t>-</a:t>
            </a:r>
            <a:endParaRPr kumimoji="1" lang="ja-JP" altLang="en-US" sz="4800" b="1" dirty="0">
              <a:effectLst>
                <a:glow rad="127000">
                  <a:schemeClr val="bg1"/>
                </a:glow>
              </a:effectLst>
            </a:endParaRPr>
          </a:p>
        </p:txBody>
      </p:sp>
      <p:grpSp>
        <p:nvGrpSpPr>
          <p:cNvPr id="2" name="グループ化 1"/>
          <p:cNvGrpSpPr/>
          <p:nvPr/>
        </p:nvGrpSpPr>
        <p:grpSpPr>
          <a:xfrm>
            <a:off x="375643" y="3460270"/>
            <a:ext cx="5207001" cy="871381"/>
            <a:chOff x="375643" y="3278241"/>
            <a:chExt cx="5207001" cy="871381"/>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3339738"/>
              <a:ext cx="5207001" cy="809884"/>
            </a:xfrm>
            <a:prstGeom prst="rect">
              <a:avLst/>
            </a:prstGeom>
          </p:spPr>
        </p:pic>
        <p:sp>
          <p:nvSpPr>
            <p:cNvPr id="7" name="テキスト ボックス 6"/>
            <p:cNvSpPr txBox="1"/>
            <p:nvPr/>
          </p:nvSpPr>
          <p:spPr>
            <a:xfrm>
              <a:off x="1168125" y="3278241"/>
              <a:ext cx="2458995" cy="707886"/>
            </a:xfrm>
            <a:prstGeom prst="rect">
              <a:avLst/>
            </a:prstGeom>
            <a:noFill/>
          </p:spPr>
          <p:txBody>
            <a:bodyPr wrap="square" rtlCol="0">
              <a:spAutoFit/>
            </a:bodyPr>
            <a:lstStyle/>
            <a:p>
              <a:r>
                <a:rPr lang="en-US" altLang="ja-JP" sz="4000" b="1" dirty="0" smtClean="0"/>
                <a:t>3D</a:t>
              </a:r>
              <a:r>
                <a:rPr lang="ja-JP" altLang="en-US" sz="3200" b="1" dirty="0" smtClean="0"/>
                <a:t>モデル</a:t>
              </a:r>
              <a:endParaRPr kumimoji="1" lang="ja-JP" altLang="en-US" sz="3200" b="1" dirty="0"/>
            </a:p>
          </p:txBody>
        </p:sp>
      </p:grpSp>
      <p:sp>
        <p:nvSpPr>
          <p:cNvPr id="8" name="テキスト ボックス 7"/>
          <p:cNvSpPr txBox="1"/>
          <p:nvPr/>
        </p:nvSpPr>
        <p:spPr>
          <a:xfrm>
            <a:off x="284206" y="4803060"/>
            <a:ext cx="6388443" cy="369332"/>
          </a:xfrm>
          <a:prstGeom prst="rect">
            <a:avLst/>
          </a:prstGeom>
          <a:noFill/>
        </p:spPr>
        <p:txBody>
          <a:bodyPr wrap="square" rtlCol="0">
            <a:spAutoFit/>
          </a:bodyPr>
          <a:lstStyle/>
          <a:p>
            <a:r>
              <a:rPr lang="ja-JP" altLang="en-US" b="1" dirty="0" smtClean="0">
                <a:effectLst>
                  <a:glow rad="127000">
                    <a:schemeClr val="bg1"/>
                  </a:glow>
                </a:effectLst>
              </a:rPr>
              <a:t>プレイアブル機体デザイン・・・</a:t>
            </a:r>
            <a:r>
              <a:rPr lang="en-US" altLang="ja-JP" b="1" dirty="0" smtClean="0">
                <a:effectLst>
                  <a:glow rad="127000">
                    <a:schemeClr val="bg1"/>
                  </a:glow>
                </a:effectLst>
              </a:rPr>
              <a:t>11</a:t>
            </a:r>
            <a:endParaRPr kumimoji="1" lang="ja-JP" altLang="en-US" b="1" dirty="0">
              <a:effectLst>
                <a:glow rad="127000">
                  <a:schemeClr val="bg1"/>
                </a:glow>
              </a:effectLst>
            </a:endParaRPr>
          </a:p>
        </p:txBody>
      </p:sp>
      <p:sp>
        <p:nvSpPr>
          <p:cNvPr id="9" name="テキスト ボックス 8"/>
          <p:cNvSpPr txBox="1"/>
          <p:nvPr/>
        </p:nvSpPr>
        <p:spPr>
          <a:xfrm>
            <a:off x="284206" y="5172392"/>
            <a:ext cx="6388443" cy="369332"/>
          </a:xfrm>
          <a:prstGeom prst="rect">
            <a:avLst/>
          </a:prstGeom>
          <a:noFill/>
        </p:spPr>
        <p:txBody>
          <a:bodyPr wrap="square" rtlCol="0">
            <a:spAutoFit/>
          </a:bodyPr>
          <a:lstStyle/>
          <a:p>
            <a:r>
              <a:rPr lang="en-US" altLang="ja-JP" b="1" dirty="0" smtClean="0">
                <a:effectLst>
                  <a:glow rad="127000">
                    <a:schemeClr val="bg1"/>
                  </a:glow>
                </a:effectLst>
              </a:rPr>
              <a:t>AI</a:t>
            </a:r>
            <a:r>
              <a:rPr lang="ja-JP" altLang="en-US" b="1" dirty="0" smtClean="0">
                <a:effectLst>
                  <a:glow rad="127000">
                    <a:schemeClr val="bg1"/>
                  </a:glow>
                </a:effectLst>
              </a:rPr>
              <a:t>機体デザイン・・・</a:t>
            </a:r>
            <a:r>
              <a:rPr lang="en-US" altLang="ja-JP" b="1" dirty="0" smtClean="0">
                <a:effectLst>
                  <a:glow rad="127000">
                    <a:schemeClr val="bg1"/>
                  </a:glow>
                </a:effectLst>
              </a:rPr>
              <a:t>17</a:t>
            </a:r>
            <a:endParaRPr kumimoji="1" lang="ja-JP" altLang="en-US" b="1" dirty="0">
              <a:effectLst>
                <a:glow rad="127000">
                  <a:schemeClr val="bg1"/>
                </a:glow>
              </a:effectLst>
            </a:endParaRPr>
          </a:p>
        </p:txBody>
      </p:sp>
      <p:sp>
        <p:nvSpPr>
          <p:cNvPr id="10" name="テキスト ボックス 9"/>
          <p:cNvSpPr txBox="1"/>
          <p:nvPr/>
        </p:nvSpPr>
        <p:spPr>
          <a:xfrm>
            <a:off x="284206" y="5541724"/>
            <a:ext cx="6388443" cy="369332"/>
          </a:xfrm>
          <a:prstGeom prst="rect">
            <a:avLst/>
          </a:prstGeom>
          <a:noFill/>
        </p:spPr>
        <p:txBody>
          <a:bodyPr wrap="square" rtlCol="0">
            <a:spAutoFit/>
          </a:bodyPr>
          <a:lstStyle/>
          <a:p>
            <a:r>
              <a:rPr lang="ja-JP" altLang="en-US" b="1" dirty="0" smtClean="0">
                <a:effectLst>
                  <a:glow rad="127000">
                    <a:schemeClr val="bg1"/>
                  </a:glow>
                </a:effectLst>
              </a:rPr>
              <a:t>没機体デザイン・・・</a:t>
            </a:r>
            <a:r>
              <a:rPr lang="en-US" altLang="ja-JP" b="1" dirty="0" smtClean="0">
                <a:effectLst>
                  <a:glow rad="127000">
                    <a:schemeClr val="bg1"/>
                  </a:glow>
                </a:effectLst>
              </a:rPr>
              <a:t>19</a:t>
            </a:r>
            <a:endParaRPr kumimoji="1" lang="ja-JP" altLang="en-US" b="1" dirty="0">
              <a:effectLst>
                <a:glow rad="127000">
                  <a:schemeClr val="bg1"/>
                </a:glow>
              </a:effectLst>
            </a:endParaRPr>
          </a:p>
        </p:txBody>
      </p:sp>
      <p:sp>
        <p:nvSpPr>
          <p:cNvPr id="12" name="テキスト ボックス 11"/>
          <p:cNvSpPr txBox="1"/>
          <p:nvPr/>
        </p:nvSpPr>
        <p:spPr>
          <a:xfrm>
            <a:off x="284205" y="4302134"/>
            <a:ext cx="6388443" cy="646331"/>
          </a:xfrm>
          <a:prstGeom prst="rect">
            <a:avLst/>
          </a:prstGeom>
          <a:noFill/>
        </p:spPr>
        <p:txBody>
          <a:bodyPr wrap="square" rtlCol="0">
            <a:spAutoFit/>
          </a:bodyPr>
          <a:lstStyle/>
          <a:p>
            <a:r>
              <a:rPr lang="ja-JP" altLang="en-US" sz="3600" b="1" dirty="0" smtClean="0">
                <a:effectLst>
                  <a:glow rad="127000">
                    <a:schemeClr val="bg1"/>
                  </a:glow>
                </a:effectLst>
              </a:rPr>
              <a:t>メカデザイン</a:t>
            </a:r>
            <a:endParaRPr kumimoji="1" lang="ja-JP" altLang="en-US" sz="3600" b="1" dirty="0">
              <a:effectLst>
                <a:glow rad="127000">
                  <a:schemeClr val="bg1"/>
                </a:glow>
              </a:effectLst>
            </a:endParaRPr>
          </a:p>
        </p:txBody>
      </p:sp>
      <p:grpSp>
        <p:nvGrpSpPr>
          <p:cNvPr id="3" name="グループ化 2"/>
          <p:cNvGrpSpPr/>
          <p:nvPr/>
        </p:nvGrpSpPr>
        <p:grpSpPr>
          <a:xfrm>
            <a:off x="375643" y="7780979"/>
            <a:ext cx="5207001" cy="860819"/>
            <a:chOff x="375643" y="7538473"/>
            <a:chExt cx="5207001" cy="860819"/>
          </a:xfrm>
        </p:grpSpPr>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7589408"/>
              <a:ext cx="5207001" cy="809884"/>
            </a:xfrm>
            <a:prstGeom prst="rect">
              <a:avLst/>
            </a:prstGeom>
          </p:spPr>
        </p:pic>
        <p:sp>
          <p:nvSpPr>
            <p:cNvPr id="20" name="テキスト ボックス 19"/>
            <p:cNvSpPr txBox="1"/>
            <p:nvPr/>
          </p:nvSpPr>
          <p:spPr>
            <a:xfrm>
              <a:off x="1168125" y="7538473"/>
              <a:ext cx="3088915" cy="707886"/>
            </a:xfrm>
            <a:prstGeom prst="rect">
              <a:avLst/>
            </a:prstGeom>
            <a:noFill/>
          </p:spPr>
          <p:txBody>
            <a:bodyPr wrap="square" rtlCol="0">
              <a:spAutoFit/>
            </a:bodyPr>
            <a:lstStyle/>
            <a:p>
              <a:r>
                <a:rPr lang="en-US" altLang="ja-JP" sz="4000" b="1" dirty="0" smtClean="0"/>
                <a:t>2D</a:t>
              </a:r>
              <a:r>
                <a:rPr lang="ja-JP" altLang="en-US" sz="3200" b="1" dirty="0" smtClean="0"/>
                <a:t>テクスチャ</a:t>
              </a:r>
              <a:endParaRPr kumimoji="1" lang="ja-JP" altLang="en-US" sz="3200" b="1" dirty="0"/>
            </a:p>
          </p:txBody>
        </p:sp>
      </p:grpSp>
      <p:sp>
        <p:nvSpPr>
          <p:cNvPr id="22" name="テキスト ボックス 21"/>
          <p:cNvSpPr txBox="1"/>
          <p:nvPr/>
        </p:nvSpPr>
        <p:spPr>
          <a:xfrm>
            <a:off x="284206" y="6427034"/>
            <a:ext cx="6388443" cy="369332"/>
          </a:xfrm>
          <a:prstGeom prst="rect">
            <a:avLst/>
          </a:prstGeom>
          <a:noFill/>
        </p:spPr>
        <p:txBody>
          <a:bodyPr wrap="square" rtlCol="0">
            <a:spAutoFit/>
          </a:bodyPr>
          <a:lstStyle/>
          <a:p>
            <a:r>
              <a:rPr lang="ja-JP" altLang="en-US" b="1" dirty="0" smtClean="0">
                <a:effectLst>
                  <a:glow rad="127000">
                    <a:schemeClr val="bg1"/>
                  </a:glow>
                </a:effectLst>
              </a:rPr>
              <a:t>プロトタイプ版マップ・・・</a:t>
            </a:r>
            <a:r>
              <a:rPr lang="en-US" altLang="ja-JP" b="1" dirty="0" smtClean="0">
                <a:effectLst>
                  <a:glow rad="127000">
                    <a:schemeClr val="bg1"/>
                  </a:glow>
                </a:effectLst>
              </a:rPr>
              <a:t>23</a:t>
            </a:r>
            <a:endParaRPr kumimoji="1" lang="ja-JP" altLang="en-US" b="1" dirty="0">
              <a:effectLst>
                <a:glow rad="127000">
                  <a:schemeClr val="bg1"/>
                </a:glow>
              </a:effectLst>
            </a:endParaRPr>
          </a:p>
        </p:txBody>
      </p:sp>
      <p:sp>
        <p:nvSpPr>
          <p:cNvPr id="23" name="テキスト ボックス 22"/>
          <p:cNvSpPr txBox="1"/>
          <p:nvPr/>
        </p:nvSpPr>
        <p:spPr>
          <a:xfrm>
            <a:off x="284206" y="6796366"/>
            <a:ext cx="6388443" cy="369332"/>
          </a:xfrm>
          <a:prstGeom prst="rect">
            <a:avLst/>
          </a:prstGeom>
          <a:noFill/>
        </p:spPr>
        <p:txBody>
          <a:bodyPr wrap="square" rtlCol="0">
            <a:spAutoFit/>
          </a:bodyPr>
          <a:lstStyle/>
          <a:p>
            <a:r>
              <a:rPr lang="ja-JP" altLang="en-US" b="1" dirty="0" smtClean="0">
                <a:effectLst>
                  <a:glow rad="127000">
                    <a:schemeClr val="bg1"/>
                  </a:glow>
                </a:effectLst>
              </a:rPr>
              <a:t>アルファ版マップ・・・</a:t>
            </a:r>
            <a:r>
              <a:rPr lang="en-US" altLang="ja-JP" b="1" dirty="0" smtClean="0">
                <a:effectLst>
                  <a:glow rad="127000">
                    <a:schemeClr val="bg1"/>
                  </a:glow>
                </a:effectLst>
              </a:rPr>
              <a:t>24</a:t>
            </a:r>
            <a:endParaRPr kumimoji="1" lang="ja-JP" altLang="en-US" b="1" dirty="0">
              <a:effectLst>
                <a:glow rad="127000">
                  <a:schemeClr val="bg1"/>
                </a:glow>
              </a:effectLst>
            </a:endParaRPr>
          </a:p>
        </p:txBody>
      </p:sp>
      <p:sp>
        <p:nvSpPr>
          <p:cNvPr id="24" name="テキスト ボックス 23"/>
          <p:cNvSpPr txBox="1"/>
          <p:nvPr/>
        </p:nvSpPr>
        <p:spPr>
          <a:xfrm>
            <a:off x="284206" y="7165698"/>
            <a:ext cx="6388443" cy="369332"/>
          </a:xfrm>
          <a:prstGeom prst="rect">
            <a:avLst/>
          </a:prstGeom>
          <a:noFill/>
        </p:spPr>
        <p:txBody>
          <a:bodyPr wrap="square" rtlCol="0">
            <a:spAutoFit/>
          </a:bodyPr>
          <a:lstStyle/>
          <a:p>
            <a:r>
              <a:rPr kumimoji="1" lang="ja-JP" altLang="en-US" b="1" dirty="0" smtClean="0">
                <a:effectLst>
                  <a:glow rad="127000">
                    <a:schemeClr val="bg1"/>
                  </a:glow>
                </a:effectLst>
              </a:rPr>
              <a:t>ベータ～マスター版マップ・・・</a:t>
            </a:r>
            <a:r>
              <a:rPr kumimoji="1" lang="en-US" altLang="ja-JP" b="1" dirty="0" smtClean="0">
                <a:effectLst>
                  <a:glow rad="127000">
                    <a:schemeClr val="bg1"/>
                  </a:glow>
                </a:effectLst>
              </a:rPr>
              <a:t>25</a:t>
            </a:r>
            <a:endParaRPr kumimoji="1" lang="ja-JP" altLang="en-US" b="1" dirty="0">
              <a:effectLst>
                <a:glow rad="127000">
                  <a:schemeClr val="bg1"/>
                </a:glow>
              </a:effectLst>
            </a:endParaRPr>
          </a:p>
        </p:txBody>
      </p:sp>
      <p:sp>
        <p:nvSpPr>
          <p:cNvPr id="25" name="テキスト ボックス 24"/>
          <p:cNvSpPr txBox="1"/>
          <p:nvPr/>
        </p:nvSpPr>
        <p:spPr>
          <a:xfrm>
            <a:off x="284205" y="5915030"/>
            <a:ext cx="3495315" cy="646331"/>
          </a:xfrm>
          <a:prstGeom prst="rect">
            <a:avLst/>
          </a:prstGeom>
          <a:noFill/>
        </p:spPr>
        <p:txBody>
          <a:bodyPr wrap="square" rtlCol="0">
            <a:spAutoFit/>
          </a:bodyPr>
          <a:lstStyle/>
          <a:p>
            <a:r>
              <a:rPr lang="ja-JP" altLang="en-US" sz="3600" b="1" dirty="0" smtClean="0">
                <a:effectLst>
                  <a:glow rad="127000">
                    <a:schemeClr val="bg1"/>
                  </a:glow>
                </a:effectLst>
              </a:rPr>
              <a:t>マップデザイン</a:t>
            </a:r>
            <a:endParaRPr kumimoji="1" lang="ja-JP" altLang="en-US" sz="3600" b="1" dirty="0">
              <a:effectLst>
                <a:glow rad="127000">
                  <a:schemeClr val="bg1"/>
                </a:glow>
              </a:effectLst>
            </a:endParaRPr>
          </a:p>
        </p:txBody>
      </p:sp>
      <p:sp>
        <p:nvSpPr>
          <p:cNvPr id="26" name="テキスト ボックス 25"/>
          <p:cNvSpPr txBox="1"/>
          <p:nvPr/>
        </p:nvSpPr>
        <p:spPr>
          <a:xfrm>
            <a:off x="284206" y="8679861"/>
            <a:ext cx="6388443" cy="369332"/>
          </a:xfrm>
          <a:prstGeom prst="rect">
            <a:avLst/>
          </a:prstGeom>
          <a:noFill/>
        </p:spPr>
        <p:txBody>
          <a:bodyPr wrap="square" rtlCol="0">
            <a:spAutoFit/>
          </a:bodyPr>
          <a:lstStyle/>
          <a:p>
            <a:r>
              <a:rPr lang="ja-JP" altLang="en-US" b="1" dirty="0" smtClean="0">
                <a:effectLst>
                  <a:glow rad="127000">
                    <a:schemeClr val="bg1"/>
                  </a:glow>
                </a:effectLst>
              </a:rPr>
              <a:t>ロゴ関係テクスチャ・・・</a:t>
            </a:r>
            <a:r>
              <a:rPr lang="en-US" altLang="ja-JP" b="1" dirty="0" smtClean="0">
                <a:effectLst>
                  <a:glow rad="127000">
                    <a:schemeClr val="bg1"/>
                  </a:glow>
                </a:effectLst>
              </a:rPr>
              <a:t>29</a:t>
            </a:r>
            <a:endParaRPr kumimoji="1" lang="ja-JP" altLang="en-US" b="1" dirty="0">
              <a:effectLst>
                <a:glow rad="127000">
                  <a:schemeClr val="bg1"/>
                </a:glow>
              </a:effectLst>
            </a:endParaRPr>
          </a:p>
        </p:txBody>
      </p:sp>
      <p:sp>
        <p:nvSpPr>
          <p:cNvPr id="27" name="テキスト ボックス 26"/>
          <p:cNvSpPr txBox="1"/>
          <p:nvPr/>
        </p:nvSpPr>
        <p:spPr>
          <a:xfrm>
            <a:off x="284206" y="9049193"/>
            <a:ext cx="6388443" cy="369332"/>
          </a:xfrm>
          <a:prstGeom prst="rect">
            <a:avLst/>
          </a:prstGeom>
          <a:noFill/>
        </p:spPr>
        <p:txBody>
          <a:bodyPr wrap="square" rtlCol="0">
            <a:spAutoFit/>
          </a:bodyPr>
          <a:lstStyle/>
          <a:p>
            <a:r>
              <a:rPr lang="ja-JP" altLang="en-US" b="1" dirty="0" smtClean="0">
                <a:effectLst>
                  <a:glow rad="127000">
                    <a:schemeClr val="bg1"/>
                  </a:glow>
                </a:effectLst>
              </a:rPr>
              <a:t>エンブレムテクスチャ・・・</a:t>
            </a:r>
            <a:r>
              <a:rPr lang="en-US" altLang="ja-JP" b="1" dirty="0" smtClean="0">
                <a:effectLst>
                  <a:glow rad="127000">
                    <a:schemeClr val="bg1"/>
                  </a:glow>
                </a:effectLst>
              </a:rPr>
              <a:t>32</a:t>
            </a:r>
            <a:endParaRPr kumimoji="1" lang="ja-JP" altLang="en-US" b="1" dirty="0">
              <a:effectLst>
                <a:glow rad="127000">
                  <a:schemeClr val="bg1"/>
                </a:glow>
              </a:effectLst>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0712" y="639447"/>
            <a:ext cx="2335428" cy="911152"/>
          </a:xfrm>
          <a:prstGeom prst="rect">
            <a:avLst/>
          </a:prstGeom>
        </p:spPr>
      </p:pic>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1957906"/>
            <a:ext cx="5207001" cy="809884"/>
          </a:xfrm>
          <a:prstGeom prst="rect">
            <a:avLst/>
          </a:prstGeom>
        </p:spPr>
      </p:pic>
      <p:sp>
        <p:nvSpPr>
          <p:cNvPr id="21" name="テキスト ボックス 20"/>
          <p:cNvSpPr txBox="1"/>
          <p:nvPr/>
        </p:nvSpPr>
        <p:spPr>
          <a:xfrm>
            <a:off x="1168125" y="1958853"/>
            <a:ext cx="3997000" cy="646331"/>
          </a:xfrm>
          <a:prstGeom prst="rect">
            <a:avLst/>
          </a:prstGeom>
          <a:noFill/>
        </p:spPr>
        <p:txBody>
          <a:bodyPr wrap="square" rtlCol="0">
            <a:spAutoFit/>
          </a:bodyPr>
          <a:lstStyle/>
          <a:p>
            <a:r>
              <a:rPr lang="ja-JP" altLang="en-US" sz="3600" b="1" dirty="0" smtClean="0"/>
              <a:t>イメージボード</a:t>
            </a:r>
            <a:endParaRPr kumimoji="1" lang="ja-JP" altLang="en-US" sz="2800" b="1" dirty="0"/>
          </a:p>
        </p:txBody>
      </p:sp>
      <p:sp>
        <p:nvSpPr>
          <p:cNvPr id="29" name="テキスト ボックス 28"/>
          <p:cNvSpPr txBox="1"/>
          <p:nvPr/>
        </p:nvSpPr>
        <p:spPr>
          <a:xfrm>
            <a:off x="436606" y="2779404"/>
            <a:ext cx="6388443" cy="369332"/>
          </a:xfrm>
          <a:prstGeom prst="rect">
            <a:avLst/>
          </a:prstGeom>
          <a:noFill/>
        </p:spPr>
        <p:txBody>
          <a:bodyPr wrap="square" rtlCol="0">
            <a:spAutoFit/>
          </a:bodyPr>
          <a:lstStyle/>
          <a:p>
            <a:r>
              <a:rPr lang="ja-JP" altLang="en-US" b="1" dirty="0" smtClean="0">
                <a:effectLst>
                  <a:glow rad="127000">
                    <a:schemeClr val="bg1"/>
                  </a:glow>
                </a:effectLst>
              </a:rPr>
              <a:t>パッケージデザイン・・・２</a:t>
            </a:r>
            <a:endParaRPr kumimoji="1" lang="ja-JP" altLang="en-US" b="1" dirty="0">
              <a:effectLst>
                <a:glow rad="127000">
                  <a:schemeClr val="bg1"/>
                </a:glow>
              </a:effectLst>
            </a:endParaRPr>
          </a:p>
        </p:txBody>
      </p:sp>
      <p:sp>
        <p:nvSpPr>
          <p:cNvPr id="30" name="テキスト ボックス 29"/>
          <p:cNvSpPr txBox="1"/>
          <p:nvPr/>
        </p:nvSpPr>
        <p:spPr>
          <a:xfrm>
            <a:off x="436606" y="3101384"/>
            <a:ext cx="6388443" cy="369332"/>
          </a:xfrm>
          <a:prstGeom prst="rect">
            <a:avLst/>
          </a:prstGeom>
          <a:noFill/>
        </p:spPr>
        <p:txBody>
          <a:bodyPr wrap="square" rtlCol="0">
            <a:spAutoFit/>
          </a:bodyPr>
          <a:lstStyle/>
          <a:p>
            <a:r>
              <a:rPr lang="ja-JP" altLang="en-US" b="1" dirty="0" smtClean="0">
                <a:effectLst>
                  <a:glow rad="127000">
                    <a:schemeClr val="bg1"/>
                  </a:glow>
                </a:effectLst>
              </a:rPr>
              <a:t>ゲームイメージ・・・３</a:t>
            </a:r>
            <a:endParaRPr kumimoji="1" lang="ja-JP" altLang="en-US" b="1" dirty="0">
              <a:effectLst>
                <a:glow rad="127000">
                  <a:schemeClr val="bg1"/>
                </a:glow>
              </a:effectLst>
            </a:endParaRPr>
          </a:p>
        </p:txBody>
      </p:sp>
      <p:sp>
        <p:nvSpPr>
          <p:cNvPr id="31" name="テキスト ボックス 3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 </a:t>
            </a:r>
            <a:endParaRPr kumimoji="1" lang="ja-JP" altLang="en-US" b="1" dirty="0">
              <a:effectLst>
                <a:glow rad="127000">
                  <a:schemeClr val="bg1"/>
                </a:glow>
              </a:effectLst>
            </a:endParaRPr>
          </a:p>
        </p:txBody>
      </p:sp>
      <p:sp>
        <p:nvSpPr>
          <p:cNvPr id="32" name="テキスト ボックス 31"/>
          <p:cNvSpPr txBox="1"/>
          <p:nvPr/>
        </p:nvSpPr>
        <p:spPr>
          <a:xfrm>
            <a:off x="284206" y="7536228"/>
            <a:ext cx="6388443" cy="369332"/>
          </a:xfrm>
          <a:prstGeom prst="rect">
            <a:avLst/>
          </a:prstGeom>
          <a:noFill/>
        </p:spPr>
        <p:txBody>
          <a:bodyPr wrap="square" rtlCol="0">
            <a:spAutoFit/>
          </a:bodyPr>
          <a:lstStyle/>
          <a:p>
            <a:r>
              <a:rPr lang="ja-JP" altLang="en-US" b="1" dirty="0" smtClean="0">
                <a:effectLst>
                  <a:glow rad="127000">
                    <a:schemeClr val="bg1"/>
                  </a:glow>
                </a:effectLst>
              </a:rPr>
              <a:t>チュートリアル</a:t>
            </a:r>
            <a:r>
              <a:rPr kumimoji="1" lang="ja-JP" altLang="en-US" b="1" dirty="0" smtClean="0">
                <a:effectLst>
                  <a:glow rad="127000">
                    <a:schemeClr val="bg1"/>
                  </a:glow>
                </a:effectLst>
              </a:rPr>
              <a:t>マップ・・・</a:t>
            </a:r>
            <a:r>
              <a:rPr kumimoji="1" lang="en-US" altLang="ja-JP" b="1" dirty="0" smtClean="0">
                <a:effectLst>
                  <a:glow rad="127000">
                    <a:schemeClr val="bg1"/>
                  </a:glow>
                </a:effectLst>
              </a:rPr>
              <a:t>26</a:t>
            </a:r>
            <a:endParaRPr kumimoji="1" lang="ja-JP" altLang="en-US" b="1" dirty="0">
              <a:effectLst>
                <a:glow rad="127000">
                  <a:schemeClr val="bg1"/>
                </a:glow>
              </a:effectLst>
            </a:endParaRPr>
          </a:p>
        </p:txBody>
      </p:sp>
    </p:spTree>
    <p:extLst>
      <p:ext uri="{BB962C8B-B14F-4D97-AF65-F5344CB8AC3E}">
        <p14:creationId xmlns:p14="http://schemas.microsoft.com/office/powerpoint/2010/main" val="1846247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2" name="正方形/長方形 11"/>
          <p:cNvSpPr/>
          <p:nvPr/>
        </p:nvSpPr>
        <p:spPr>
          <a:xfrm>
            <a:off x="375643" y="1486085"/>
            <a:ext cx="2901779" cy="368934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T</a:t>
            </a:r>
            <a:r>
              <a:rPr lang="en-US" altLang="ja-JP" sz="4800" i="1" dirty="0" smtClean="0">
                <a:effectLst>
                  <a:glow rad="127000">
                    <a:schemeClr val="bg1"/>
                  </a:glow>
                </a:effectLst>
              </a:rPr>
              <a:t>YPE-1</a:t>
            </a:r>
            <a:endParaRPr kumimoji="1" lang="ja-JP" altLang="en-US" sz="4800" i="1" dirty="0">
              <a:effectLst>
                <a:glow rad="127000">
                  <a:schemeClr val="bg1"/>
                </a:glow>
              </a:effectLst>
            </a:endParaRPr>
          </a:p>
        </p:txBody>
      </p:sp>
      <p:sp>
        <p:nvSpPr>
          <p:cNvPr id="16" name="テキスト ボックス 15"/>
          <p:cNvSpPr txBox="1"/>
          <p:nvPr/>
        </p:nvSpPr>
        <p:spPr>
          <a:xfrm>
            <a:off x="3181865" y="1193698"/>
            <a:ext cx="3663777" cy="584775"/>
          </a:xfrm>
          <a:prstGeom prst="rect">
            <a:avLst/>
          </a:prstGeom>
          <a:noFill/>
        </p:spPr>
        <p:txBody>
          <a:bodyPr wrap="square" rtlCol="0">
            <a:spAutoFit/>
          </a:bodyPr>
          <a:lstStyle/>
          <a:p>
            <a:r>
              <a:rPr lang="ja-JP" altLang="en-US" sz="3200" dirty="0">
                <a:effectLst>
                  <a:glow rad="127000">
                    <a:schemeClr val="bg1"/>
                  </a:glow>
                </a:effectLst>
              </a:rPr>
              <a:t>未使用</a:t>
            </a:r>
            <a:r>
              <a:rPr lang="ja-JP" altLang="en-US" sz="3200" dirty="0" smtClean="0">
                <a:effectLst>
                  <a:glow rad="127000">
                    <a:schemeClr val="bg1"/>
                  </a:glow>
                </a:effectLst>
              </a:rPr>
              <a:t>機体</a:t>
            </a:r>
            <a:endParaRPr kumimoji="1" lang="ja-JP" altLang="en-US" sz="3200" dirty="0">
              <a:effectLst>
                <a:glow rad="127000">
                  <a:schemeClr val="bg1"/>
                </a:glow>
              </a:effectLst>
            </a:endParaRPr>
          </a:p>
        </p:txBody>
      </p:sp>
      <p:sp>
        <p:nvSpPr>
          <p:cNvPr id="17" name="テキスト ボックス 16"/>
          <p:cNvSpPr txBox="1"/>
          <p:nvPr/>
        </p:nvSpPr>
        <p:spPr>
          <a:xfrm>
            <a:off x="3039761" y="2269071"/>
            <a:ext cx="3663777" cy="2308324"/>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企画段階ではゲームの要素とし</a:t>
            </a:r>
            <a:r>
              <a:rPr lang="ja-JP" altLang="en-US" b="1" dirty="0">
                <a:effectLst>
                  <a:glow rad="127000">
                    <a:schemeClr val="bg1"/>
                  </a:glow>
                </a:effectLst>
              </a:rPr>
              <a:t>て</a:t>
            </a:r>
            <a:r>
              <a:rPr lang="ja-JP" altLang="en-US" b="1" dirty="0" smtClean="0">
                <a:effectLst>
                  <a:glow rad="127000">
                    <a:schemeClr val="bg1"/>
                  </a:glow>
                </a:effectLst>
              </a:rPr>
              <a:t>部位破壊がある設定だったので</a:t>
            </a:r>
            <a:endParaRPr lang="en-US" altLang="ja-JP" b="1" dirty="0" smtClean="0">
              <a:effectLst>
                <a:glow rad="127000">
                  <a:schemeClr val="bg1"/>
                </a:glow>
              </a:effectLst>
            </a:endParaRPr>
          </a:p>
          <a:p>
            <a:r>
              <a:rPr lang="ja-JP" altLang="en-US" b="1" dirty="0" smtClean="0">
                <a:effectLst>
                  <a:glow rad="127000">
                    <a:schemeClr val="bg1"/>
                  </a:glow>
                </a:effectLst>
              </a:rPr>
              <a:t>腕がある機体を作りました。</a:t>
            </a:r>
            <a:endParaRPr lang="en-US" altLang="ja-JP" b="1" dirty="0" smtClean="0">
              <a:effectLst>
                <a:glow rad="127000">
                  <a:schemeClr val="bg1"/>
                </a:glow>
              </a:effectLst>
            </a:endParaRPr>
          </a:p>
          <a:p>
            <a:r>
              <a:rPr lang="ja-JP" altLang="en-US" b="1" dirty="0" smtClean="0">
                <a:effectLst>
                  <a:glow rad="127000">
                    <a:schemeClr val="bg1"/>
                  </a:glow>
                </a:effectLst>
              </a:rPr>
              <a:t>結局部位破壊がなくなったのと</a:t>
            </a:r>
            <a:endParaRPr lang="en-US" altLang="ja-JP" b="1" dirty="0" smtClean="0">
              <a:effectLst>
                <a:glow rad="127000">
                  <a:schemeClr val="bg1"/>
                </a:glow>
              </a:effectLst>
            </a:endParaRPr>
          </a:p>
          <a:p>
            <a:r>
              <a:rPr lang="ja-JP" altLang="en-US" b="1" dirty="0">
                <a:effectLst>
                  <a:glow rad="127000">
                    <a:schemeClr val="bg1"/>
                  </a:glow>
                </a:effectLst>
              </a:rPr>
              <a:t>ゲーム性</a:t>
            </a:r>
            <a:r>
              <a:rPr lang="ja-JP" altLang="en-US" b="1" dirty="0" smtClean="0">
                <a:effectLst>
                  <a:glow rad="127000">
                    <a:schemeClr val="bg1"/>
                  </a:glow>
                </a:effectLst>
              </a:rPr>
              <a:t>の変化からこの機体は使わない結果となりました。</a:t>
            </a:r>
            <a:endParaRPr lang="en-US" altLang="ja-JP" b="1" dirty="0" smtClean="0">
              <a:effectLst>
                <a:glow rad="127000">
                  <a:schemeClr val="bg1"/>
                </a:glow>
              </a:effectLst>
            </a:endParaRPr>
          </a:p>
          <a:p>
            <a:r>
              <a:rPr lang="ja-JP" altLang="en-US" b="1" dirty="0" smtClean="0">
                <a:effectLst>
                  <a:glow rad="127000">
                    <a:schemeClr val="bg1"/>
                  </a:glow>
                </a:effectLst>
              </a:rPr>
              <a:t>これが</a:t>
            </a:r>
            <a:r>
              <a:rPr lang="en-US" altLang="ja-JP" b="1" dirty="0" smtClean="0">
                <a:effectLst>
                  <a:glow rad="127000">
                    <a:schemeClr val="bg1"/>
                  </a:glow>
                </a:effectLst>
              </a:rPr>
              <a:t>FRONTLINE</a:t>
            </a:r>
            <a:r>
              <a:rPr lang="ja-JP" altLang="en-US" b="1" dirty="0" smtClean="0">
                <a:effectLst>
                  <a:glow rad="127000">
                    <a:schemeClr val="bg1"/>
                  </a:glow>
                </a:effectLst>
              </a:rPr>
              <a:t>初めての機体のモデリングとなります。</a:t>
            </a:r>
            <a:endParaRPr lang="en-US" altLang="ja-JP" b="1" dirty="0" smtClean="0">
              <a:effectLst>
                <a:glow rad="127000">
                  <a:schemeClr val="bg1"/>
                </a:glow>
              </a:effectLst>
            </a:endParaRPr>
          </a:p>
        </p:txBody>
      </p:sp>
      <p:sp>
        <p:nvSpPr>
          <p:cNvPr id="18" name="テキスト ボックス 17"/>
          <p:cNvSpPr txBox="1"/>
          <p:nvPr/>
        </p:nvSpPr>
        <p:spPr>
          <a:xfrm>
            <a:off x="1131347" y="660199"/>
            <a:ext cx="3938493" cy="461665"/>
          </a:xfrm>
          <a:prstGeom prst="rect">
            <a:avLst/>
          </a:prstGeom>
          <a:noFill/>
        </p:spPr>
        <p:txBody>
          <a:bodyPr wrap="square" rtlCol="0">
            <a:spAutoFit/>
          </a:bodyPr>
          <a:lstStyle/>
          <a:p>
            <a:r>
              <a:rPr lang="ja-JP" altLang="en-US" sz="2400" b="1" dirty="0"/>
              <a:t>未使用</a:t>
            </a:r>
            <a:r>
              <a:rPr lang="ja-JP" altLang="en-US" sz="2400" b="1" dirty="0" smtClean="0"/>
              <a:t>機体デザイン</a:t>
            </a:r>
            <a:endParaRPr kumimoji="1" lang="ja-JP" altLang="en-US" sz="2400" b="1" dirty="0"/>
          </a:p>
        </p:txBody>
      </p:sp>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146" y="5260567"/>
            <a:ext cx="5053914" cy="2842826"/>
          </a:xfrm>
          <a:prstGeom prst="rect">
            <a:avLst/>
          </a:prstGeom>
        </p:spPr>
      </p:pic>
      <p:sp>
        <p:nvSpPr>
          <p:cNvPr id="20" name="テキスト ボックス 19"/>
          <p:cNvSpPr txBox="1"/>
          <p:nvPr/>
        </p:nvSpPr>
        <p:spPr>
          <a:xfrm>
            <a:off x="238757" y="8078679"/>
            <a:ext cx="5949844"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▲ゲーム画面イメージ</a:t>
            </a:r>
            <a:endParaRPr kumimoji="1" lang="en-US" altLang="ja-JP" sz="2000" b="1" dirty="0" smtClean="0">
              <a:effectLst>
                <a:glow rad="127000">
                  <a:schemeClr val="bg1"/>
                </a:glow>
              </a:effectLst>
            </a:endParaRPr>
          </a:p>
          <a:p>
            <a:r>
              <a:rPr lang="ja-JP" altLang="en-US" sz="2000" dirty="0" smtClean="0">
                <a:effectLst>
                  <a:glow rad="38100">
                    <a:schemeClr val="bg1"/>
                  </a:glow>
                </a:effectLst>
              </a:rPr>
              <a:t>前述のゲームイメージにも掲載されていた、</a:t>
            </a:r>
            <a:endParaRPr lang="en-US" altLang="ja-JP" sz="2000" dirty="0" smtClean="0">
              <a:effectLst>
                <a:glow rad="38100">
                  <a:schemeClr val="bg1"/>
                </a:glow>
              </a:effectLst>
            </a:endParaRPr>
          </a:p>
          <a:p>
            <a:r>
              <a:rPr lang="ja-JP" altLang="en-US" sz="2000" dirty="0" smtClean="0">
                <a:effectLst>
                  <a:glow rad="38100">
                    <a:schemeClr val="bg1"/>
                  </a:glow>
                </a:effectLst>
              </a:rPr>
              <a:t>企画書で使用した機体の使用例</a:t>
            </a:r>
            <a:endParaRPr lang="en-US" altLang="ja-JP" sz="2000" dirty="0" smtClean="0">
              <a:effectLst>
                <a:glow rad="38100">
                  <a:schemeClr val="bg1"/>
                </a:glow>
              </a:effectLst>
            </a:endParaRPr>
          </a:p>
        </p:txBody>
      </p:sp>
      <p:sp>
        <p:nvSpPr>
          <p:cNvPr id="11" name="テキスト ボックス 1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19</a:t>
            </a:r>
            <a:endParaRPr kumimoji="1" lang="ja-JP" altLang="en-US" b="1" dirty="0">
              <a:effectLst>
                <a:glow rad="127000">
                  <a:schemeClr val="bg1"/>
                </a:glow>
              </a:effectLst>
            </a:endParaRPr>
          </a:p>
        </p:txBody>
      </p:sp>
    </p:spTree>
    <p:extLst>
      <p:ext uri="{BB962C8B-B14F-4D97-AF65-F5344CB8AC3E}">
        <p14:creationId xmlns:p14="http://schemas.microsoft.com/office/powerpoint/2010/main" val="11999557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234779" y="1400944"/>
            <a:ext cx="3192163" cy="37905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T</a:t>
            </a:r>
            <a:r>
              <a:rPr lang="en-US" altLang="ja-JP" sz="4800" i="1" dirty="0" smtClean="0">
                <a:effectLst>
                  <a:glow rad="127000">
                    <a:schemeClr val="bg1"/>
                  </a:glow>
                </a:effectLst>
              </a:rPr>
              <a:t>YPE-2</a:t>
            </a:r>
          </a:p>
        </p:txBody>
      </p:sp>
      <p:sp>
        <p:nvSpPr>
          <p:cNvPr id="14" name="正方形/長方形 13"/>
          <p:cNvSpPr/>
          <p:nvPr/>
        </p:nvSpPr>
        <p:spPr>
          <a:xfrm>
            <a:off x="234779" y="5276616"/>
            <a:ext cx="4559644" cy="278349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3181865" y="1193698"/>
            <a:ext cx="3663777" cy="584775"/>
          </a:xfrm>
          <a:prstGeom prst="rect">
            <a:avLst/>
          </a:prstGeom>
          <a:noFill/>
        </p:spPr>
        <p:txBody>
          <a:bodyPr wrap="square" rtlCol="0">
            <a:spAutoFit/>
          </a:bodyPr>
          <a:lstStyle/>
          <a:p>
            <a:r>
              <a:rPr lang="ja-JP" altLang="en-US" sz="3200" dirty="0">
                <a:effectLst>
                  <a:glow rad="127000">
                    <a:schemeClr val="bg1"/>
                  </a:glow>
                </a:effectLst>
              </a:rPr>
              <a:t>未使用</a:t>
            </a:r>
            <a:r>
              <a:rPr lang="ja-JP" altLang="en-US" sz="3200" dirty="0" smtClean="0">
                <a:effectLst>
                  <a:glow rad="127000">
                    <a:schemeClr val="bg1"/>
                  </a:glow>
                </a:effectLst>
              </a:rPr>
              <a:t>機体</a:t>
            </a:r>
            <a:endParaRPr kumimoji="1" lang="ja-JP" altLang="en-US" sz="3200" dirty="0">
              <a:effectLst>
                <a:glow rad="127000">
                  <a:schemeClr val="bg1"/>
                </a:glow>
              </a:effectLst>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テキスト ボックス 8"/>
          <p:cNvSpPr txBox="1"/>
          <p:nvPr/>
        </p:nvSpPr>
        <p:spPr>
          <a:xfrm>
            <a:off x="1131347" y="660199"/>
            <a:ext cx="3938493" cy="461665"/>
          </a:xfrm>
          <a:prstGeom prst="rect">
            <a:avLst/>
          </a:prstGeom>
          <a:noFill/>
        </p:spPr>
        <p:txBody>
          <a:bodyPr wrap="square" rtlCol="0">
            <a:spAutoFit/>
          </a:bodyPr>
          <a:lstStyle/>
          <a:p>
            <a:r>
              <a:rPr lang="ja-JP" altLang="en-US" sz="2400" b="1" dirty="0"/>
              <a:t>未使用</a:t>
            </a:r>
            <a:r>
              <a:rPr lang="ja-JP" altLang="en-US" sz="2400" b="1" dirty="0" smtClean="0"/>
              <a:t>機体デザイン</a:t>
            </a:r>
            <a:endParaRPr kumimoji="1" lang="ja-JP" altLang="en-US" sz="2400" b="1" dirty="0"/>
          </a:p>
        </p:txBody>
      </p:sp>
      <p:sp>
        <p:nvSpPr>
          <p:cNvPr id="10" name="テキスト ボックス 9"/>
          <p:cNvSpPr txBox="1"/>
          <p:nvPr/>
        </p:nvSpPr>
        <p:spPr>
          <a:xfrm>
            <a:off x="3039761" y="2269071"/>
            <a:ext cx="3663777" cy="2308324"/>
          </a:xfrm>
          <a:prstGeom prst="rect">
            <a:avLst/>
          </a:prstGeom>
          <a:noFill/>
          <a:effectLst>
            <a:glow rad="127000">
              <a:schemeClr val="bg1"/>
            </a:glow>
          </a:effectLst>
        </p:spPr>
        <p:txBody>
          <a:bodyPr wrap="square" rtlCol="0">
            <a:spAutoFit/>
          </a:bodyPr>
          <a:lstStyle/>
          <a:p>
            <a:r>
              <a:rPr lang="en-US" altLang="ja-JP" b="1" dirty="0" smtClean="0">
                <a:effectLst>
                  <a:glow rad="127000">
                    <a:schemeClr val="bg1"/>
                  </a:glow>
                </a:effectLst>
              </a:rPr>
              <a:t>2</a:t>
            </a:r>
            <a:r>
              <a:rPr lang="ja-JP" altLang="en-US" b="1" dirty="0" smtClean="0">
                <a:effectLst>
                  <a:glow rad="127000">
                    <a:schemeClr val="bg1"/>
                  </a:glow>
                </a:effectLst>
              </a:rPr>
              <a:t>番目にモデリングをした機体。</a:t>
            </a:r>
            <a:endParaRPr lang="en-US" altLang="ja-JP" b="1" dirty="0" smtClean="0">
              <a:effectLst>
                <a:glow rad="127000">
                  <a:schemeClr val="bg1"/>
                </a:glow>
              </a:effectLst>
            </a:endParaRPr>
          </a:p>
          <a:p>
            <a:r>
              <a:rPr lang="ja-JP" altLang="en-US" b="1" dirty="0">
                <a:effectLst>
                  <a:glow rad="127000">
                    <a:schemeClr val="bg1"/>
                  </a:glow>
                </a:effectLst>
              </a:rPr>
              <a:t>頭部</a:t>
            </a:r>
            <a:r>
              <a:rPr lang="ja-JP" altLang="en-US" b="1" dirty="0" smtClean="0">
                <a:effectLst>
                  <a:glow rad="127000">
                    <a:schemeClr val="bg1"/>
                  </a:glow>
                </a:effectLst>
              </a:rPr>
              <a:t>のデザインはいまの</a:t>
            </a:r>
            <a:r>
              <a:rPr lang="en-US" altLang="ja-JP" b="1" dirty="0" smtClean="0">
                <a:effectLst>
                  <a:glow rad="127000">
                    <a:schemeClr val="bg1"/>
                  </a:glow>
                </a:effectLst>
              </a:rPr>
              <a:t>LIGHTTYPE</a:t>
            </a:r>
            <a:r>
              <a:rPr lang="ja-JP" altLang="en-US" b="1" dirty="0" smtClean="0">
                <a:effectLst>
                  <a:glow rad="127000">
                    <a:schemeClr val="bg1"/>
                  </a:glow>
                </a:effectLst>
              </a:rPr>
              <a:t>にも通じる部分がある機体です。機体のバリエーションを持たせるためにデザインした</a:t>
            </a:r>
            <a:endParaRPr lang="en-US" altLang="ja-JP" b="1" dirty="0" smtClean="0">
              <a:effectLst>
                <a:glow rad="127000">
                  <a:schemeClr val="bg1"/>
                </a:glow>
              </a:effectLst>
            </a:endParaRPr>
          </a:p>
          <a:p>
            <a:r>
              <a:rPr lang="ja-JP" altLang="en-US" b="1" dirty="0" smtClean="0">
                <a:effectLst>
                  <a:glow rad="127000">
                    <a:schemeClr val="bg1"/>
                  </a:glow>
                </a:effectLst>
              </a:rPr>
              <a:t>機体で、この機体は刀を持たせ</a:t>
            </a:r>
            <a:r>
              <a:rPr lang="ja-JP" altLang="en-US" b="1" dirty="0">
                <a:effectLst>
                  <a:glow rad="127000">
                    <a:schemeClr val="bg1"/>
                  </a:glow>
                </a:effectLst>
              </a:rPr>
              <a:t>て</a:t>
            </a:r>
            <a:endParaRPr lang="en-US" altLang="ja-JP" b="1" dirty="0" smtClean="0">
              <a:effectLst>
                <a:glow rad="127000">
                  <a:schemeClr val="bg1"/>
                </a:glow>
              </a:effectLst>
            </a:endParaRPr>
          </a:p>
          <a:p>
            <a:r>
              <a:rPr lang="ja-JP" altLang="en-US" b="1" dirty="0" smtClean="0">
                <a:effectLst>
                  <a:glow rad="127000">
                    <a:schemeClr val="bg1"/>
                  </a:glow>
                </a:effectLst>
              </a:rPr>
              <a:t>ひたすら敵に突撃して戦うネタ</a:t>
            </a:r>
            <a:endParaRPr lang="en-US" altLang="ja-JP" b="1" dirty="0" smtClean="0">
              <a:effectLst>
                <a:glow rad="127000">
                  <a:schemeClr val="bg1"/>
                </a:glow>
              </a:effectLst>
            </a:endParaRPr>
          </a:p>
          <a:p>
            <a:r>
              <a:rPr lang="ja-JP" altLang="en-US" b="1" dirty="0" smtClean="0">
                <a:effectLst>
                  <a:glow rad="127000">
                    <a:schemeClr val="bg1"/>
                  </a:glow>
                </a:effectLst>
              </a:rPr>
              <a:t>近接機体になる予定でした。</a:t>
            </a:r>
            <a:endParaRPr lang="en-US" altLang="ja-JP" b="1" dirty="0" smtClean="0">
              <a:effectLst>
                <a:glow rad="127000">
                  <a:schemeClr val="bg1"/>
                </a:glow>
              </a:effectLst>
            </a:endParaRPr>
          </a:p>
        </p:txBody>
      </p:sp>
      <p:sp>
        <p:nvSpPr>
          <p:cNvPr id="11" name="テキスト ボックス 10"/>
          <p:cNvSpPr txBox="1"/>
          <p:nvPr/>
        </p:nvSpPr>
        <p:spPr>
          <a:xfrm>
            <a:off x="234778" y="8125868"/>
            <a:ext cx="5949844" cy="1323439"/>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▲実際に持たせたときのイメージ</a:t>
            </a:r>
            <a:endParaRPr kumimoji="1" lang="en-US" altLang="ja-JP" sz="2000" b="1" dirty="0" smtClean="0">
              <a:effectLst>
                <a:glow rad="127000">
                  <a:schemeClr val="bg1"/>
                </a:glow>
              </a:effectLst>
            </a:endParaRPr>
          </a:p>
          <a:p>
            <a:r>
              <a:rPr lang="ja-JP" altLang="en-US" sz="2000" dirty="0" smtClean="0">
                <a:effectLst>
                  <a:glow rad="38100">
                    <a:schemeClr val="bg1"/>
                  </a:glow>
                </a:effectLst>
              </a:rPr>
              <a:t>部位破壊システムの中止やゲーム性の変化で</a:t>
            </a:r>
            <a:endParaRPr lang="en-US" altLang="ja-JP" sz="2000" dirty="0" smtClean="0">
              <a:effectLst>
                <a:glow rad="38100">
                  <a:schemeClr val="bg1"/>
                </a:glow>
              </a:effectLst>
            </a:endParaRPr>
          </a:p>
          <a:p>
            <a:r>
              <a:rPr lang="ja-JP" altLang="en-US" sz="2000" dirty="0">
                <a:effectLst>
                  <a:glow rad="38100">
                    <a:schemeClr val="bg1"/>
                  </a:glow>
                </a:effectLst>
              </a:rPr>
              <a:t>没</a:t>
            </a:r>
            <a:r>
              <a:rPr lang="ja-JP" altLang="en-US" sz="2000" dirty="0" smtClean="0">
                <a:effectLst>
                  <a:glow rad="38100">
                    <a:schemeClr val="bg1"/>
                  </a:glow>
                </a:effectLst>
              </a:rPr>
              <a:t>となりました。モデリングに慣れてきて結構</a:t>
            </a:r>
            <a:endParaRPr lang="en-US" altLang="ja-JP" sz="2000" dirty="0" smtClean="0">
              <a:effectLst>
                <a:glow rad="38100">
                  <a:schemeClr val="bg1"/>
                </a:glow>
              </a:effectLst>
            </a:endParaRPr>
          </a:p>
          <a:p>
            <a:r>
              <a:rPr lang="ja-JP" altLang="en-US" sz="2000" dirty="0" smtClean="0">
                <a:effectLst>
                  <a:glow rad="38100">
                    <a:schemeClr val="bg1"/>
                  </a:glow>
                </a:effectLst>
              </a:rPr>
              <a:t>かっこよくできていただけに残念です。</a:t>
            </a:r>
            <a:endParaRPr lang="en-US" altLang="ja-JP" sz="2000" dirty="0" smtClean="0">
              <a:effectLst>
                <a:glow rad="38100">
                  <a:schemeClr val="bg1"/>
                </a:glow>
              </a:effectLst>
            </a:endParaRPr>
          </a:p>
        </p:txBody>
      </p:sp>
      <p:sp>
        <p:nvSpPr>
          <p:cNvPr id="15" name="テキスト ボックス 14"/>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20</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49106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5" y="179806"/>
            <a:ext cx="6388443" cy="1015663"/>
          </a:xfrm>
          <a:prstGeom prst="rect">
            <a:avLst/>
          </a:prstGeom>
          <a:noFill/>
        </p:spPr>
        <p:txBody>
          <a:bodyPr wrap="square" rtlCol="0">
            <a:spAutoFit/>
          </a:bodyPr>
          <a:lstStyle/>
          <a:p>
            <a:r>
              <a:rPr lang="en-US" altLang="ja-JP" sz="6000" b="1" dirty="0" smtClean="0">
                <a:solidFill>
                  <a:schemeClr val="bg1"/>
                </a:solidFill>
                <a:latin typeface="HGS明朝B" panose="02020800000000000000" pitchFamily="18" charset="-128"/>
                <a:ea typeface="HGS明朝B" panose="02020800000000000000" pitchFamily="18" charset="-128"/>
              </a:rPr>
              <a:t>3D</a:t>
            </a:r>
            <a:r>
              <a:rPr lang="ja-JP" altLang="en-US" sz="4800" b="1" dirty="0" smtClean="0">
                <a:solidFill>
                  <a:schemeClr val="bg1"/>
                </a:solidFill>
                <a:latin typeface="HGS明朝B" panose="02020800000000000000" pitchFamily="18" charset="-128"/>
                <a:ea typeface="HGS明朝B" panose="02020800000000000000" pitchFamily="18" charset="-128"/>
              </a:rPr>
              <a:t>モデル</a:t>
            </a:r>
            <a:r>
              <a:rPr lang="en-US" altLang="ja-JP" sz="4000" b="1" dirty="0" smtClean="0">
                <a:solidFill>
                  <a:schemeClr val="bg1"/>
                </a:solidFill>
                <a:latin typeface="HGS明朝B" panose="02020800000000000000" pitchFamily="18" charset="-128"/>
                <a:ea typeface="HGS明朝B" panose="02020800000000000000" pitchFamily="18" charset="-128"/>
              </a:rPr>
              <a:t>-3D Model-</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553815"/>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マップデザイン</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37108"/>
            <a:ext cx="6858000" cy="345271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12715"/>
            <a:ext cx="6858000" cy="3363755"/>
          </a:xfrm>
          <a:prstGeom prst="rect">
            <a:avLst/>
          </a:prstGeom>
        </p:spPr>
      </p:pic>
    </p:spTree>
    <p:extLst>
      <p:ext uri="{BB962C8B-B14F-4D97-AF65-F5344CB8AC3E}">
        <p14:creationId xmlns:p14="http://schemas.microsoft.com/office/powerpoint/2010/main" val="3877398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正方形/長方形 5"/>
          <p:cNvSpPr/>
          <p:nvPr/>
        </p:nvSpPr>
        <p:spPr>
          <a:xfrm>
            <a:off x="2184729" y="1667435"/>
            <a:ext cx="3191867" cy="2030077"/>
          </a:xfrm>
          <a:prstGeom prst="rect">
            <a:avLst/>
          </a:prstGeom>
          <a:blipFill>
            <a:blip r:embed="rId3"/>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p:cNvSpPr/>
          <p:nvPr/>
        </p:nvSpPr>
        <p:spPr>
          <a:xfrm>
            <a:off x="548640" y="1431424"/>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p:cNvCxnSpPr/>
          <p:nvPr/>
        </p:nvCxnSpPr>
        <p:spPr>
          <a:xfrm>
            <a:off x="1138198" y="2339986"/>
            <a:ext cx="0" cy="73584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楕円 10"/>
          <p:cNvSpPr/>
          <p:nvPr/>
        </p:nvSpPr>
        <p:spPr>
          <a:xfrm>
            <a:off x="548640" y="3075835"/>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p:nvPr/>
        </p:nvCxnSpPr>
        <p:spPr>
          <a:xfrm flipH="1">
            <a:off x="1138197" y="3990704"/>
            <a:ext cx="1" cy="759075"/>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楕円 13"/>
          <p:cNvSpPr/>
          <p:nvPr/>
        </p:nvSpPr>
        <p:spPr>
          <a:xfrm>
            <a:off x="548640" y="4731792"/>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p:cNvCxnSpPr/>
          <p:nvPr/>
        </p:nvCxnSpPr>
        <p:spPr>
          <a:xfrm>
            <a:off x="1138200" y="5646780"/>
            <a:ext cx="0" cy="75347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548640" y="6387750"/>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184729" y="4380205"/>
            <a:ext cx="2938343" cy="1868832"/>
          </a:xfrm>
          <a:prstGeom prst="rect">
            <a:avLst/>
          </a:prstGeom>
          <a:blipFill>
            <a:blip r:embed="rId4"/>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2184729" y="6749180"/>
            <a:ext cx="3655655" cy="2571214"/>
          </a:xfrm>
          <a:prstGeom prst="rect">
            <a:avLst/>
          </a:prstGeom>
          <a:blipFill>
            <a:blip r:embed="rId5"/>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p:nvPr/>
        </p:nvCxnSpPr>
        <p:spPr>
          <a:xfrm>
            <a:off x="1138200" y="7179976"/>
            <a:ext cx="0" cy="75347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楕円 24"/>
          <p:cNvSpPr/>
          <p:nvPr/>
        </p:nvSpPr>
        <p:spPr>
          <a:xfrm>
            <a:off x="548640" y="7920946"/>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p:cNvCxnSpPr>
            <a:stCxn id="6" idx="1"/>
            <a:endCxn id="2" idx="6"/>
          </p:cNvCxnSpPr>
          <p:nvPr/>
        </p:nvCxnSpPr>
        <p:spPr>
          <a:xfrm flipH="1" flipV="1">
            <a:off x="1661462" y="2002707"/>
            <a:ext cx="523267" cy="67976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20" idx="1"/>
            <a:endCxn id="14" idx="6"/>
          </p:cNvCxnSpPr>
          <p:nvPr/>
        </p:nvCxnSpPr>
        <p:spPr>
          <a:xfrm flipH="1" flipV="1">
            <a:off x="1661462" y="5303075"/>
            <a:ext cx="523267" cy="1154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1" idx="1"/>
            <a:endCxn id="18" idx="6"/>
          </p:cNvCxnSpPr>
          <p:nvPr/>
        </p:nvCxnSpPr>
        <p:spPr>
          <a:xfrm flipH="1" flipV="1">
            <a:off x="1661462" y="6959033"/>
            <a:ext cx="523267" cy="10757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437368" y="1863872"/>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プロトタイプ版</a:t>
            </a:r>
            <a:endParaRPr kumimoji="1" lang="ja-JP" altLang="en-US" sz="1100" b="1" dirty="0">
              <a:solidFill>
                <a:schemeClr val="bg1"/>
              </a:solidFill>
              <a:effectLst>
                <a:glow rad="127000">
                  <a:schemeClr val="tx1"/>
                </a:glow>
              </a:effectLst>
            </a:endParaRPr>
          </a:p>
        </p:txBody>
      </p:sp>
      <p:sp>
        <p:nvSpPr>
          <p:cNvPr id="46" name="テキスト ボックス 45"/>
          <p:cNvSpPr txBox="1"/>
          <p:nvPr/>
        </p:nvSpPr>
        <p:spPr>
          <a:xfrm>
            <a:off x="437368" y="3513228"/>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プレアルファ版</a:t>
            </a:r>
            <a:endParaRPr kumimoji="1" lang="ja-JP" altLang="en-US" sz="1100" b="1" dirty="0">
              <a:solidFill>
                <a:schemeClr val="bg1"/>
              </a:solidFill>
              <a:effectLst>
                <a:glow rad="127000">
                  <a:schemeClr val="tx1"/>
                </a:glow>
              </a:effectLst>
            </a:endParaRPr>
          </a:p>
        </p:txBody>
      </p:sp>
      <p:sp>
        <p:nvSpPr>
          <p:cNvPr id="47" name="テキスト ボックス 46"/>
          <p:cNvSpPr txBox="1"/>
          <p:nvPr/>
        </p:nvSpPr>
        <p:spPr>
          <a:xfrm>
            <a:off x="381300" y="5189726"/>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アルファ版</a:t>
            </a:r>
            <a:endParaRPr kumimoji="1" lang="ja-JP" altLang="en-US" sz="1100" b="1" dirty="0">
              <a:solidFill>
                <a:schemeClr val="bg1"/>
              </a:solidFill>
              <a:effectLst>
                <a:glow rad="127000">
                  <a:schemeClr val="tx1"/>
                </a:glow>
              </a:effectLst>
            </a:endParaRPr>
          </a:p>
        </p:txBody>
      </p:sp>
      <p:sp>
        <p:nvSpPr>
          <p:cNvPr id="48" name="テキスト ボックス 47"/>
          <p:cNvSpPr txBox="1"/>
          <p:nvPr/>
        </p:nvSpPr>
        <p:spPr>
          <a:xfrm>
            <a:off x="386752" y="6870802"/>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ベータ版</a:t>
            </a:r>
            <a:endParaRPr kumimoji="1" lang="ja-JP" altLang="en-US" sz="1100" b="1" dirty="0">
              <a:solidFill>
                <a:schemeClr val="bg1"/>
              </a:solidFill>
              <a:effectLst>
                <a:glow rad="127000">
                  <a:schemeClr val="tx1"/>
                </a:glow>
              </a:effectLst>
            </a:endParaRPr>
          </a:p>
        </p:txBody>
      </p:sp>
      <p:sp>
        <p:nvSpPr>
          <p:cNvPr id="49" name="テキスト ボックス 48"/>
          <p:cNvSpPr txBox="1"/>
          <p:nvPr/>
        </p:nvSpPr>
        <p:spPr>
          <a:xfrm>
            <a:off x="437368" y="8365198"/>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マスター版</a:t>
            </a:r>
            <a:endParaRPr kumimoji="1" lang="ja-JP" altLang="en-US" sz="1100" b="1" dirty="0">
              <a:solidFill>
                <a:schemeClr val="bg1"/>
              </a:solidFill>
              <a:effectLst>
                <a:glow rad="127000">
                  <a:schemeClr val="tx1"/>
                </a:glow>
              </a:effectLst>
            </a:endParaRPr>
          </a:p>
        </p:txBody>
      </p:sp>
      <p:pic>
        <p:nvPicPr>
          <p:cNvPr id="27" name="図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4" name="テキスト ボックス 3"/>
          <p:cNvSpPr txBox="1"/>
          <p:nvPr/>
        </p:nvSpPr>
        <p:spPr>
          <a:xfrm>
            <a:off x="1203615" y="646973"/>
            <a:ext cx="2607275" cy="523220"/>
          </a:xfrm>
          <a:prstGeom prst="rect">
            <a:avLst/>
          </a:prstGeom>
          <a:noFill/>
        </p:spPr>
        <p:txBody>
          <a:bodyPr wrap="square" rtlCol="0">
            <a:spAutoFit/>
          </a:bodyPr>
          <a:lstStyle/>
          <a:p>
            <a:r>
              <a:rPr lang="ja-JP" altLang="en-US" sz="2800" b="1" dirty="0" smtClean="0"/>
              <a:t>マップ制作</a:t>
            </a:r>
            <a:endParaRPr kumimoji="1" lang="ja-JP" altLang="en-US" sz="2800" b="1" dirty="0"/>
          </a:p>
        </p:txBody>
      </p:sp>
      <p:sp>
        <p:nvSpPr>
          <p:cNvPr id="3" name="テキスト ボックス 2"/>
          <p:cNvSpPr txBox="1"/>
          <p:nvPr/>
        </p:nvSpPr>
        <p:spPr>
          <a:xfrm>
            <a:off x="1617487" y="1216164"/>
            <a:ext cx="4387897" cy="461665"/>
          </a:xfrm>
          <a:prstGeom prst="rect">
            <a:avLst/>
          </a:prstGeom>
          <a:noFill/>
        </p:spPr>
        <p:txBody>
          <a:bodyPr wrap="square" rtlCol="0">
            <a:spAutoFit/>
          </a:bodyPr>
          <a:lstStyle/>
          <a:p>
            <a:r>
              <a:rPr lang="en-US" altLang="ja-JP" sz="2400" b="1" dirty="0"/>
              <a:t>2</a:t>
            </a:r>
            <a:r>
              <a:rPr lang="ja-JP" altLang="en-US" sz="2400" b="1" dirty="0"/>
              <a:t>回</a:t>
            </a:r>
            <a:r>
              <a:rPr lang="ja-JP" altLang="en-US" sz="2400" b="1" dirty="0" smtClean="0"/>
              <a:t>のマップ変更を行いました。</a:t>
            </a:r>
            <a:endParaRPr lang="en-US" altLang="ja-JP" sz="2400" b="1" dirty="0" smtClean="0"/>
          </a:p>
        </p:txBody>
      </p:sp>
      <p:sp>
        <p:nvSpPr>
          <p:cNvPr id="28" name="テキスト ボックス 27"/>
          <p:cNvSpPr txBox="1"/>
          <p:nvPr/>
        </p:nvSpPr>
        <p:spPr>
          <a:xfrm>
            <a:off x="3834463" y="3393913"/>
            <a:ext cx="2539139" cy="523220"/>
          </a:xfrm>
          <a:prstGeom prst="rect">
            <a:avLst/>
          </a:prstGeom>
          <a:noFill/>
        </p:spPr>
        <p:txBody>
          <a:bodyPr wrap="square" rtlCol="0">
            <a:spAutoFit/>
          </a:bodyPr>
          <a:lstStyle/>
          <a:p>
            <a:r>
              <a:rPr lang="ja-JP" altLang="en-US" sz="2800" b="1" dirty="0" smtClean="0">
                <a:solidFill>
                  <a:schemeClr val="bg1"/>
                </a:solidFill>
                <a:effectLst>
                  <a:glow rad="127000">
                    <a:schemeClr val="tx1"/>
                  </a:glow>
                </a:effectLst>
              </a:rPr>
              <a:t>２５</a:t>
            </a: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３８</a:t>
            </a:r>
            <a:endParaRPr kumimoji="1" lang="ja-JP" altLang="en-US" sz="2800" b="1" dirty="0">
              <a:solidFill>
                <a:schemeClr val="bg1"/>
              </a:solidFill>
              <a:effectLst>
                <a:glow rad="127000">
                  <a:schemeClr val="tx1"/>
                </a:glow>
              </a:effectLst>
            </a:endParaRPr>
          </a:p>
        </p:txBody>
      </p:sp>
      <p:sp>
        <p:nvSpPr>
          <p:cNvPr id="30" name="テキスト ボックス 29"/>
          <p:cNvSpPr txBox="1"/>
          <p:nvPr/>
        </p:nvSpPr>
        <p:spPr>
          <a:xfrm>
            <a:off x="4065598" y="8740346"/>
            <a:ext cx="2539139" cy="646331"/>
          </a:xfrm>
          <a:prstGeom prst="rect">
            <a:avLst/>
          </a:prstGeom>
          <a:noFill/>
        </p:spPr>
        <p:txBody>
          <a:bodyPr wrap="square" rtlCol="0">
            <a:spAutoFit/>
          </a:bodyPr>
          <a:lstStyle/>
          <a:p>
            <a:r>
              <a:rPr lang="ja-JP" altLang="en-US" sz="3600" b="1" dirty="0" smtClean="0">
                <a:solidFill>
                  <a:schemeClr val="bg1"/>
                </a:solidFill>
                <a:effectLst>
                  <a:glow rad="127000">
                    <a:schemeClr val="tx1"/>
                  </a:glow>
                </a:effectLst>
              </a:rPr>
              <a:t>３６</a:t>
            </a:r>
            <a:r>
              <a:rPr lang="en-US" altLang="ja-JP" sz="3600" b="1" dirty="0" smtClean="0">
                <a:solidFill>
                  <a:schemeClr val="bg1"/>
                </a:solidFill>
                <a:effectLst>
                  <a:glow rad="127000">
                    <a:schemeClr val="tx1"/>
                  </a:glow>
                </a:effectLst>
              </a:rPr>
              <a:t>×</a:t>
            </a:r>
            <a:r>
              <a:rPr lang="ja-JP" altLang="en-US" sz="3600" b="1" dirty="0" smtClean="0">
                <a:solidFill>
                  <a:schemeClr val="bg1"/>
                </a:solidFill>
                <a:effectLst>
                  <a:glow rad="127000">
                    <a:schemeClr val="tx1"/>
                  </a:glow>
                </a:effectLst>
              </a:rPr>
              <a:t>６２</a:t>
            </a:r>
            <a:endParaRPr kumimoji="1" lang="ja-JP" altLang="en-US" sz="3600" b="1" dirty="0">
              <a:solidFill>
                <a:schemeClr val="bg1"/>
              </a:solidFill>
              <a:effectLst>
                <a:glow rad="127000">
                  <a:schemeClr val="tx1"/>
                </a:glow>
              </a:effectLst>
            </a:endParaRPr>
          </a:p>
        </p:txBody>
      </p:sp>
      <p:sp>
        <p:nvSpPr>
          <p:cNvPr id="31" name="テキスト ボックス 30"/>
          <p:cNvSpPr txBox="1"/>
          <p:nvPr/>
        </p:nvSpPr>
        <p:spPr>
          <a:xfrm>
            <a:off x="4012556" y="5975889"/>
            <a:ext cx="2539139" cy="523220"/>
          </a:xfrm>
          <a:prstGeom prst="rect">
            <a:avLst/>
          </a:prstGeom>
          <a:noFill/>
        </p:spPr>
        <p:txBody>
          <a:bodyPr wrap="square" rtlCol="0">
            <a:spAutoFit/>
          </a:bodyPr>
          <a:lstStyle/>
          <a:p>
            <a:r>
              <a:rPr lang="ja-JP" altLang="en-US" sz="2800" b="1" dirty="0" smtClean="0">
                <a:solidFill>
                  <a:schemeClr val="bg1"/>
                </a:solidFill>
                <a:effectLst>
                  <a:glow rad="127000">
                    <a:schemeClr val="tx1"/>
                  </a:glow>
                </a:effectLst>
              </a:rPr>
              <a:t>３０</a:t>
            </a: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５２</a:t>
            </a:r>
            <a:endParaRPr kumimoji="1" lang="ja-JP" altLang="en-US" sz="2800" b="1" dirty="0">
              <a:solidFill>
                <a:schemeClr val="bg1"/>
              </a:solidFill>
              <a:effectLst>
                <a:glow rad="127000">
                  <a:schemeClr val="tx1"/>
                </a:glow>
              </a:effectLst>
            </a:endParaRPr>
          </a:p>
        </p:txBody>
      </p:sp>
      <p:sp>
        <p:nvSpPr>
          <p:cNvPr id="32" name="テキスト ボックス 31"/>
          <p:cNvSpPr txBox="1"/>
          <p:nvPr/>
        </p:nvSpPr>
        <p:spPr>
          <a:xfrm>
            <a:off x="3516736" y="3761653"/>
            <a:ext cx="2856866" cy="369332"/>
          </a:xfrm>
          <a:prstGeom prst="rect">
            <a:avLst/>
          </a:prstGeom>
          <a:noFill/>
        </p:spPr>
        <p:txBody>
          <a:bodyPr wrap="square" rtlCol="0">
            <a:spAutoFit/>
          </a:bodyPr>
          <a:lstStyle/>
          <a:p>
            <a:r>
              <a:rPr lang="en-US" altLang="ja-JP" b="1" dirty="0" smtClean="0">
                <a:solidFill>
                  <a:schemeClr val="bg1"/>
                </a:solidFill>
                <a:effectLst>
                  <a:glow rad="127000">
                    <a:schemeClr val="tx1"/>
                  </a:glow>
                </a:effectLst>
              </a:rPr>
              <a:t>(1</a:t>
            </a:r>
            <a:r>
              <a:rPr lang="ja-JP" altLang="en-US" b="1" dirty="0" smtClean="0">
                <a:solidFill>
                  <a:schemeClr val="bg1"/>
                </a:solidFill>
                <a:effectLst>
                  <a:glow rad="127000">
                    <a:schemeClr val="tx1"/>
                  </a:glow>
                </a:effectLst>
              </a:rPr>
              <a:t>マスに機体</a:t>
            </a:r>
            <a:r>
              <a:rPr lang="en-US" altLang="ja-JP" b="1" dirty="0" smtClean="0">
                <a:solidFill>
                  <a:schemeClr val="bg1"/>
                </a:solidFill>
                <a:effectLst>
                  <a:glow rad="127000">
                    <a:schemeClr val="tx1"/>
                  </a:glow>
                </a:effectLst>
              </a:rPr>
              <a:t>1</a:t>
            </a:r>
            <a:r>
              <a:rPr lang="ja-JP" altLang="en-US" b="1" dirty="0" smtClean="0">
                <a:solidFill>
                  <a:schemeClr val="bg1"/>
                </a:solidFill>
                <a:effectLst>
                  <a:glow rad="127000">
                    <a:schemeClr val="tx1"/>
                  </a:glow>
                </a:effectLst>
              </a:rPr>
              <a:t>機分として</a:t>
            </a:r>
            <a:r>
              <a:rPr lang="en-US" altLang="ja-JP" b="1" dirty="0" smtClean="0">
                <a:solidFill>
                  <a:schemeClr val="bg1"/>
                </a:solidFill>
                <a:effectLst>
                  <a:glow rad="127000">
                    <a:schemeClr val="tx1"/>
                  </a:glow>
                </a:effectLst>
              </a:rPr>
              <a:t>)</a:t>
            </a:r>
            <a:endParaRPr kumimoji="1" lang="ja-JP" altLang="en-US" b="1" dirty="0">
              <a:solidFill>
                <a:schemeClr val="bg1"/>
              </a:solidFill>
              <a:effectLst>
                <a:glow rad="127000">
                  <a:schemeClr val="tx1"/>
                </a:glow>
              </a:effectLst>
            </a:endParaRPr>
          </a:p>
        </p:txBody>
      </p:sp>
      <p:sp>
        <p:nvSpPr>
          <p:cNvPr id="33" name="テキスト ボックス 32"/>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22</a:t>
            </a:r>
            <a:endParaRPr kumimoji="1" lang="ja-JP" altLang="en-US" b="1" dirty="0">
              <a:effectLst>
                <a:glow rad="127000">
                  <a:schemeClr val="bg1"/>
                </a:glow>
              </a:effectLst>
            </a:endParaRPr>
          </a:p>
        </p:txBody>
      </p:sp>
    </p:spTree>
    <p:extLst>
      <p:ext uri="{BB962C8B-B14F-4D97-AF65-F5344CB8AC3E}">
        <p14:creationId xmlns:p14="http://schemas.microsoft.com/office/powerpoint/2010/main" val="1407262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4" name="テキスト ボックス 3"/>
          <p:cNvSpPr txBox="1"/>
          <p:nvPr/>
        </p:nvSpPr>
        <p:spPr>
          <a:xfrm>
            <a:off x="1230985" y="661259"/>
            <a:ext cx="6722075" cy="461665"/>
          </a:xfrm>
          <a:prstGeom prst="rect">
            <a:avLst/>
          </a:prstGeom>
          <a:noFill/>
        </p:spPr>
        <p:txBody>
          <a:bodyPr wrap="square" rtlCol="0">
            <a:spAutoFit/>
          </a:bodyPr>
          <a:lstStyle/>
          <a:p>
            <a:r>
              <a:rPr lang="ja-JP" altLang="en-US" sz="2400" b="1" dirty="0" smtClean="0"/>
              <a:t>プロトタイプ版マップ</a:t>
            </a:r>
            <a:endParaRPr kumimoji="1" lang="ja-JP" altLang="en-US" sz="2400" b="1" dirty="0"/>
          </a:p>
        </p:txBody>
      </p:sp>
      <p:sp>
        <p:nvSpPr>
          <p:cNvPr id="6" name="正方形/長方形 5"/>
          <p:cNvSpPr/>
          <p:nvPr/>
        </p:nvSpPr>
        <p:spPr>
          <a:xfrm>
            <a:off x="375642" y="1500146"/>
            <a:ext cx="5515871" cy="3182714"/>
          </a:xfrm>
          <a:prstGeom prst="rect">
            <a:avLst/>
          </a:prstGeom>
          <a:blipFill>
            <a:blip r:embed="rId4"/>
            <a:stretch>
              <a:fillRect/>
            </a:stretch>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75642" y="4949548"/>
            <a:ext cx="3213918" cy="2044453"/>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589560" y="5100880"/>
            <a:ext cx="3116040" cy="4524315"/>
          </a:xfrm>
          <a:prstGeom prst="rect">
            <a:avLst/>
          </a:prstGeom>
          <a:noFill/>
        </p:spPr>
        <p:txBody>
          <a:bodyPr wrap="square" rtlCol="0">
            <a:spAutoFit/>
          </a:bodyPr>
          <a:lstStyle/>
          <a:p>
            <a:r>
              <a:rPr lang="ja-JP" altLang="en-US" b="1" dirty="0" smtClean="0"/>
              <a:t>通称「旭川マップ」。</a:t>
            </a:r>
            <a:endParaRPr lang="en-US" altLang="ja-JP" b="1" dirty="0" smtClean="0"/>
          </a:p>
          <a:p>
            <a:r>
              <a:rPr kumimoji="1" lang="ja-JP" altLang="en-US" b="1" dirty="0"/>
              <a:t>理由</a:t>
            </a:r>
            <a:r>
              <a:rPr kumimoji="1" lang="ja-JP" altLang="en-US" b="1" dirty="0" smtClean="0"/>
              <a:t>はチーム内で旭川に似て</a:t>
            </a:r>
            <a:r>
              <a:rPr kumimoji="1" lang="ja-JP" altLang="en-US" b="1" dirty="0" smtClean="0"/>
              <a:t>いる</a:t>
            </a:r>
            <a:r>
              <a:rPr lang="ja-JP" altLang="en-US" b="1" dirty="0" smtClean="0"/>
              <a:t>と盛り上がったことが</a:t>
            </a:r>
            <a:r>
              <a:rPr kumimoji="1" lang="ja-JP" altLang="en-US" b="1" dirty="0" smtClean="0"/>
              <a:t>理由です。</a:t>
            </a:r>
            <a:endParaRPr kumimoji="1" lang="en-US" altLang="ja-JP" b="1" dirty="0" smtClean="0"/>
          </a:p>
          <a:p>
            <a:r>
              <a:rPr lang="ja-JP" altLang="en-US" b="1" dirty="0"/>
              <a:t>中央</a:t>
            </a:r>
            <a:r>
              <a:rPr lang="ja-JP" altLang="en-US" b="1" dirty="0" smtClean="0"/>
              <a:t>のメインストリートを主戦場に左右で分断された狭い路地で小競り合いを繰り返すようなデザインにしましたが。狭い路地の窮屈感が顕著だったことと世界観に合っていない理由からマップを変更する決断をしました。中央分離帯など気に入っている部分が多かっただけに無くすには惜しいマップでもあります。</a:t>
            </a:r>
            <a:endParaRPr kumimoji="1" lang="ja-JP" altLang="en-US" b="1" dirty="0"/>
          </a:p>
        </p:txBody>
      </p:sp>
      <p:sp>
        <p:nvSpPr>
          <p:cNvPr id="11" name="テキスト ボックス 10"/>
          <p:cNvSpPr txBox="1"/>
          <p:nvPr/>
        </p:nvSpPr>
        <p:spPr>
          <a:xfrm>
            <a:off x="3589560" y="4682860"/>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42" y="7290564"/>
            <a:ext cx="3213918" cy="2028815"/>
          </a:xfrm>
          <a:prstGeom prst="rect">
            <a:avLst/>
          </a:prstGeom>
        </p:spPr>
      </p:pic>
      <p:sp>
        <p:nvSpPr>
          <p:cNvPr id="10" name="テキスト ボックス 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23</a:t>
            </a:r>
            <a:endParaRPr kumimoji="1" lang="ja-JP" altLang="en-US" b="1" dirty="0">
              <a:effectLst>
                <a:glow rad="127000">
                  <a:schemeClr val="bg1"/>
                </a:glow>
              </a:effectLst>
            </a:endParaRPr>
          </a:p>
        </p:txBody>
      </p:sp>
    </p:spTree>
    <p:extLst>
      <p:ext uri="{BB962C8B-B14F-4D97-AF65-F5344CB8AC3E}">
        <p14:creationId xmlns:p14="http://schemas.microsoft.com/office/powerpoint/2010/main" val="4260473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正方形/長方形 8"/>
          <p:cNvSpPr/>
          <p:nvPr/>
        </p:nvSpPr>
        <p:spPr>
          <a:xfrm>
            <a:off x="375642" y="1500146"/>
            <a:ext cx="5515871" cy="3182714"/>
          </a:xfrm>
          <a:prstGeom prst="rect">
            <a:avLst/>
          </a:prstGeom>
          <a:blipFill>
            <a:blip r:embed="rId4"/>
            <a:stretch>
              <a:fillRect/>
            </a:stretch>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5642" y="4949548"/>
            <a:ext cx="3213918" cy="2044453"/>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75642" y="7140173"/>
            <a:ext cx="3213918" cy="2239564"/>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アルファ版マップ</a:t>
            </a:r>
            <a:endParaRPr kumimoji="1" lang="ja-JP" altLang="en-US" sz="2400" b="1" dirty="0"/>
          </a:p>
        </p:txBody>
      </p:sp>
      <p:sp>
        <p:nvSpPr>
          <p:cNvPr id="10" name="テキスト ボックス 9"/>
          <p:cNvSpPr txBox="1"/>
          <p:nvPr/>
        </p:nvSpPr>
        <p:spPr>
          <a:xfrm>
            <a:off x="3589560" y="5234536"/>
            <a:ext cx="3116040" cy="3693319"/>
          </a:xfrm>
          <a:prstGeom prst="rect">
            <a:avLst/>
          </a:prstGeom>
          <a:noFill/>
        </p:spPr>
        <p:txBody>
          <a:bodyPr wrap="square" rtlCol="0">
            <a:spAutoFit/>
          </a:bodyPr>
          <a:lstStyle/>
          <a:p>
            <a:r>
              <a:rPr lang="ja-JP" altLang="en-US" b="1" dirty="0" smtClean="0"/>
              <a:t>マップの世界観の変更と</a:t>
            </a:r>
            <a:endParaRPr lang="en-US" altLang="ja-JP" b="1" dirty="0" smtClean="0"/>
          </a:p>
          <a:p>
            <a:r>
              <a:rPr lang="ja-JP" altLang="en-US" b="1" dirty="0"/>
              <a:t>マップの</a:t>
            </a:r>
            <a:r>
              <a:rPr lang="ja-JP" altLang="en-US" b="1" dirty="0" smtClean="0"/>
              <a:t>サイズを大きくしました。建物が少なめでプレイヤー同士の交戦が多めになってしまい、ＡＩを活用する機会がなくなってしまったため、遮蔽物を増やす取り組みが次のマップでされています。完全な長方形、正方形ではない形がこのマップだけなので作ってきたマップの中でも挑戦的なマップとなっています。</a:t>
            </a:r>
            <a:endParaRPr kumimoji="1" lang="ja-JP" altLang="en-US" b="1" dirty="0"/>
          </a:p>
        </p:txBody>
      </p:sp>
      <p:sp>
        <p:nvSpPr>
          <p:cNvPr id="12" name="テキスト ボックス 11"/>
          <p:cNvSpPr txBox="1"/>
          <p:nvPr/>
        </p:nvSpPr>
        <p:spPr>
          <a:xfrm>
            <a:off x="3589560" y="4803377"/>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4" name="テキスト ボックス 13"/>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24</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70933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正方形/長方形 8"/>
          <p:cNvSpPr/>
          <p:nvPr/>
        </p:nvSpPr>
        <p:spPr>
          <a:xfrm>
            <a:off x="375642" y="1430697"/>
            <a:ext cx="5632946" cy="3145053"/>
          </a:xfrm>
          <a:prstGeom prst="rect">
            <a:avLst/>
          </a:prstGeom>
          <a:blipFill>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5643" y="4605503"/>
            <a:ext cx="3213917" cy="1984275"/>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75642" y="6683862"/>
            <a:ext cx="3213918" cy="2652610"/>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ベータ～マスター版マップ</a:t>
            </a:r>
            <a:endParaRPr kumimoji="1" lang="ja-JP" altLang="en-US" sz="2400" b="1" dirty="0"/>
          </a:p>
        </p:txBody>
      </p:sp>
      <p:sp>
        <p:nvSpPr>
          <p:cNvPr id="12" name="テキスト ボックス 11"/>
          <p:cNvSpPr txBox="1"/>
          <p:nvPr/>
        </p:nvSpPr>
        <p:spPr>
          <a:xfrm>
            <a:off x="3589560" y="4984606"/>
            <a:ext cx="3268440" cy="5078313"/>
          </a:xfrm>
          <a:prstGeom prst="rect">
            <a:avLst/>
          </a:prstGeom>
          <a:noFill/>
        </p:spPr>
        <p:txBody>
          <a:bodyPr wrap="square" rtlCol="0">
            <a:spAutoFit/>
          </a:bodyPr>
          <a:lstStyle/>
          <a:p>
            <a:r>
              <a:rPr lang="ja-JP" altLang="en-US" b="1" dirty="0"/>
              <a:t>プロトタイプ版</a:t>
            </a:r>
            <a:r>
              <a:rPr lang="ja-JP" altLang="en-US" b="1" dirty="0" smtClean="0"/>
              <a:t>のマップから横幅は２倍</a:t>
            </a:r>
            <a:r>
              <a:rPr kumimoji="1" lang="ja-JP" altLang="en-US" b="1" dirty="0" smtClean="0"/>
              <a:t>近く大きくなりました。</a:t>
            </a:r>
            <a:endParaRPr kumimoji="1" lang="en-US" altLang="ja-JP" b="1" dirty="0" smtClean="0"/>
          </a:p>
          <a:p>
            <a:r>
              <a:rPr lang="ja-JP" altLang="en-US" b="1" dirty="0" smtClean="0"/>
              <a:t>中央のメインストリートや</a:t>
            </a:r>
            <a:endParaRPr lang="en-US" altLang="ja-JP" b="1" dirty="0" smtClean="0"/>
          </a:p>
          <a:p>
            <a:r>
              <a:rPr lang="ja-JP" altLang="en-US" b="1" dirty="0"/>
              <a:t>左右</a:t>
            </a:r>
            <a:r>
              <a:rPr lang="ja-JP" altLang="en-US" b="1" dirty="0" smtClean="0"/>
              <a:t>の分断など</a:t>
            </a:r>
            <a:r>
              <a:rPr lang="ja-JP" altLang="en-US" b="1" dirty="0"/>
              <a:t>プロトタイプ版の</a:t>
            </a:r>
            <a:r>
              <a:rPr lang="ja-JP" altLang="en-US" b="1" dirty="0" smtClean="0"/>
              <a:t>コンセプトがここ</a:t>
            </a:r>
            <a:r>
              <a:rPr lang="ja-JP" altLang="en-US" b="1" dirty="0"/>
              <a:t>でまた</a:t>
            </a:r>
            <a:r>
              <a:rPr lang="ja-JP" altLang="en-US" b="1" dirty="0" smtClean="0"/>
              <a:t>復活した、という部分</a:t>
            </a:r>
            <a:r>
              <a:rPr lang="ja-JP" altLang="en-US" b="1" dirty="0"/>
              <a:t>もあります</a:t>
            </a:r>
            <a:r>
              <a:rPr lang="ja-JP" altLang="en-US" b="1" dirty="0" smtClean="0"/>
              <a:t>。</a:t>
            </a:r>
            <a:endParaRPr lang="en-US" altLang="ja-JP" b="1" dirty="0" smtClean="0"/>
          </a:p>
          <a:p>
            <a:r>
              <a:rPr lang="ja-JP" altLang="en-US" b="1" dirty="0" smtClean="0"/>
              <a:t>障害物も増やしたことにより</a:t>
            </a:r>
            <a:r>
              <a:rPr lang="ja-JP" altLang="en-US" b="1" dirty="0"/>
              <a:t>マップ</a:t>
            </a:r>
            <a:r>
              <a:rPr lang="ja-JP" altLang="en-US" b="1" dirty="0" smtClean="0"/>
              <a:t>の密度の増加とプレイヤーは落ち着いてストラテジー画面を操作することが可能となりました。</a:t>
            </a:r>
            <a:endParaRPr lang="en-US" altLang="ja-JP" b="1" dirty="0" smtClean="0"/>
          </a:p>
          <a:p>
            <a:r>
              <a:rPr lang="ja-JP" altLang="en-US" b="1" dirty="0" smtClean="0"/>
              <a:t>苦節２回のマップ変更で最終的には納得のいくものが完成したので満足しています。</a:t>
            </a:r>
            <a:endParaRPr lang="en-US" altLang="ja-JP" b="1" dirty="0"/>
          </a:p>
          <a:p>
            <a:endParaRPr lang="en-US" altLang="ja-JP" b="1" dirty="0"/>
          </a:p>
          <a:p>
            <a:endParaRPr kumimoji="1" lang="en-US" altLang="ja-JP" b="1" dirty="0" smtClean="0"/>
          </a:p>
        </p:txBody>
      </p:sp>
      <p:sp>
        <p:nvSpPr>
          <p:cNvPr id="16" name="テキスト ボックス 15"/>
          <p:cNvSpPr txBox="1"/>
          <p:nvPr/>
        </p:nvSpPr>
        <p:spPr>
          <a:xfrm>
            <a:off x="3589560" y="4605503"/>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0" name="テキスト ボックス 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25</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908610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89144" y="591060"/>
            <a:ext cx="5207001" cy="809884"/>
            <a:chOff x="375643" y="591060"/>
            <a:chExt cx="5207001" cy="809884"/>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5" name="テキスト ボックス 4"/>
            <p:cNvSpPr txBox="1"/>
            <p:nvPr/>
          </p:nvSpPr>
          <p:spPr>
            <a:xfrm>
              <a:off x="1230985" y="661259"/>
              <a:ext cx="3798215" cy="461665"/>
            </a:xfrm>
            <a:prstGeom prst="rect">
              <a:avLst/>
            </a:prstGeom>
            <a:noFill/>
          </p:spPr>
          <p:txBody>
            <a:bodyPr wrap="square" rtlCol="0">
              <a:spAutoFit/>
            </a:bodyPr>
            <a:lstStyle/>
            <a:p>
              <a:r>
                <a:rPr lang="ja-JP" altLang="en-US" sz="2400" b="1" dirty="0" smtClean="0"/>
                <a:t>チュートリアルマップ</a:t>
              </a:r>
              <a:endParaRPr kumimoji="1" lang="ja-JP" altLang="en-US" sz="2400" b="1" dirty="0"/>
            </a:p>
          </p:txBody>
        </p:sp>
      </p:grpSp>
      <p:sp>
        <p:nvSpPr>
          <p:cNvPr id="10" name="テキスト ボックス 9"/>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26</a:t>
            </a:r>
            <a:endParaRPr kumimoji="1" lang="ja-JP" altLang="en-US" b="1" dirty="0">
              <a:effectLst>
                <a:glow rad="127000">
                  <a:schemeClr val="bg1"/>
                </a:glow>
              </a:effectLst>
            </a:endParaRP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2532" t="8619" r="14768" b="9168"/>
          <a:stretch/>
        </p:blipFill>
        <p:spPr>
          <a:xfrm>
            <a:off x="752355" y="1471143"/>
            <a:ext cx="5150734" cy="2880207"/>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19582" t="10719" r="31308" b="42474"/>
          <a:stretch/>
        </p:blipFill>
        <p:spPr>
          <a:xfrm>
            <a:off x="289144" y="4605503"/>
            <a:ext cx="3086283" cy="2141317"/>
          </a:xfrm>
          <a:prstGeom prst="rect">
            <a:avLst/>
          </a:prstGeom>
        </p:spPr>
      </p:pic>
      <p:pic>
        <p:nvPicPr>
          <p:cNvPr id="11" name="図 10"/>
          <p:cNvPicPr>
            <a:picLocks noChangeAspect="1"/>
          </p:cNvPicPr>
          <p:nvPr/>
        </p:nvPicPr>
        <p:blipFill rotWithShape="1">
          <a:blip r:embed="rId5" cstate="print">
            <a:extLst>
              <a:ext uri="{28A0092B-C50C-407E-A947-70E740481C1C}">
                <a14:useLocalDpi xmlns:a14="http://schemas.microsoft.com/office/drawing/2010/main" val="0"/>
              </a:ext>
            </a:extLst>
          </a:blip>
          <a:srcRect l="11224" r="11224"/>
          <a:stretch/>
        </p:blipFill>
        <p:spPr>
          <a:xfrm>
            <a:off x="289144" y="7000973"/>
            <a:ext cx="3086283" cy="2172650"/>
          </a:xfrm>
          <a:prstGeom prst="rect">
            <a:avLst/>
          </a:prstGeom>
        </p:spPr>
      </p:pic>
      <p:sp>
        <p:nvSpPr>
          <p:cNvPr id="12" name="テキスト ボックス 11"/>
          <p:cNvSpPr txBox="1"/>
          <p:nvPr/>
        </p:nvSpPr>
        <p:spPr>
          <a:xfrm>
            <a:off x="3589560" y="4984606"/>
            <a:ext cx="3268440" cy="3416320"/>
          </a:xfrm>
          <a:prstGeom prst="rect">
            <a:avLst/>
          </a:prstGeom>
          <a:noFill/>
        </p:spPr>
        <p:txBody>
          <a:bodyPr wrap="square" rtlCol="0">
            <a:spAutoFit/>
          </a:bodyPr>
          <a:lstStyle/>
          <a:p>
            <a:r>
              <a:rPr lang="ja-JP" altLang="en-US" b="1" dirty="0" smtClean="0"/>
              <a:t>チュートリアル用のマップです。電脳空間をイメージして作りました。広すぎず狭すぎずそれなりに機体を動かせられるような大きさを考えるのが大変でした。</a:t>
            </a:r>
            <a:endParaRPr lang="en-US" altLang="ja-JP" b="1" dirty="0" smtClean="0"/>
          </a:p>
          <a:p>
            <a:r>
              <a:rPr lang="ja-JP" altLang="en-US" b="1" dirty="0" smtClean="0"/>
              <a:t>マップのテクスチャがグリッド線になっているので、テクスチャの切れ目などをキレイに整えるのが面倒だけど見た目にかかわることなので調整に時間をかけました。</a:t>
            </a:r>
            <a:endParaRPr kumimoji="1" lang="en-US" altLang="ja-JP" b="1" dirty="0" smtClean="0"/>
          </a:p>
        </p:txBody>
      </p:sp>
      <p:sp>
        <p:nvSpPr>
          <p:cNvPr id="13" name="テキスト ボックス 12"/>
          <p:cNvSpPr txBox="1"/>
          <p:nvPr/>
        </p:nvSpPr>
        <p:spPr>
          <a:xfrm>
            <a:off x="3589560" y="4605503"/>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Tree>
    <p:extLst>
      <p:ext uri="{BB962C8B-B14F-4D97-AF65-F5344CB8AC3E}">
        <p14:creationId xmlns:p14="http://schemas.microsoft.com/office/powerpoint/2010/main" val="14319642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27</a:t>
            </a:r>
            <a:endParaRPr kumimoji="1" lang="ja-JP" altLang="en-US" b="1" dirty="0">
              <a:effectLst>
                <a:glow rad="127000">
                  <a:schemeClr val="bg1"/>
                </a:glow>
              </a:effectLst>
            </a:endParaRPr>
          </a:p>
        </p:txBody>
      </p:sp>
      <p:grpSp>
        <p:nvGrpSpPr>
          <p:cNvPr id="5" name="グループ化 4"/>
          <p:cNvGrpSpPr/>
          <p:nvPr/>
        </p:nvGrpSpPr>
        <p:grpSpPr>
          <a:xfrm>
            <a:off x="289144" y="591060"/>
            <a:ext cx="5207001" cy="809884"/>
            <a:chOff x="375643" y="591060"/>
            <a:chExt cx="5207001" cy="809884"/>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7" name="テキスト ボックス 6"/>
            <p:cNvSpPr txBox="1"/>
            <p:nvPr/>
          </p:nvSpPr>
          <p:spPr>
            <a:xfrm>
              <a:off x="1230985" y="661259"/>
              <a:ext cx="3798215" cy="461665"/>
            </a:xfrm>
            <a:prstGeom prst="rect">
              <a:avLst/>
            </a:prstGeom>
            <a:noFill/>
          </p:spPr>
          <p:txBody>
            <a:bodyPr wrap="square" rtlCol="0">
              <a:spAutoFit/>
            </a:bodyPr>
            <a:lstStyle/>
            <a:p>
              <a:r>
                <a:rPr lang="ja-JP" altLang="en-US" sz="2400" b="1" dirty="0" smtClean="0"/>
                <a:t>没・制作途中マップ</a:t>
              </a:r>
              <a:endParaRPr kumimoji="1" lang="ja-JP" altLang="en-US" sz="2400" b="1" dirty="0"/>
            </a:p>
          </p:txBody>
        </p:sp>
      </p:grpSp>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l="3423" t="10014" r="20000" b="7664"/>
          <a:stretch/>
        </p:blipFill>
        <p:spPr>
          <a:xfrm>
            <a:off x="369768" y="6636102"/>
            <a:ext cx="4330181" cy="2450080"/>
          </a:xfrm>
          <a:prstGeom prst="rect">
            <a:avLst/>
          </a:prstGeom>
        </p:spPr>
      </p:pic>
      <p:pic>
        <p:nvPicPr>
          <p:cNvPr id="13" name="図 12"/>
          <p:cNvPicPr>
            <a:picLocks noChangeAspect="1"/>
          </p:cNvPicPr>
          <p:nvPr/>
        </p:nvPicPr>
        <p:blipFill rotWithShape="1">
          <a:blip r:embed="rId5" cstate="print">
            <a:extLst>
              <a:ext uri="{28A0092B-C50C-407E-A947-70E740481C1C}">
                <a14:useLocalDpi xmlns:a14="http://schemas.microsoft.com/office/drawing/2010/main" val="0"/>
              </a:ext>
            </a:extLst>
          </a:blip>
          <a:srcRect l="1278" t="10251" r="18541" b="18638"/>
          <a:stretch/>
        </p:blipFill>
        <p:spPr>
          <a:xfrm>
            <a:off x="345991" y="1494478"/>
            <a:ext cx="3427356" cy="2114432"/>
          </a:xfrm>
          <a:prstGeom prst="rect">
            <a:avLst/>
          </a:prstGeom>
        </p:spPr>
      </p:pic>
      <p:pic>
        <p:nvPicPr>
          <p:cNvPr id="14" name="図 13"/>
          <p:cNvPicPr>
            <a:picLocks noChangeAspect="1"/>
          </p:cNvPicPr>
          <p:nvPr/>
        </p:nvPicPr>
        <p:blipFill rotWithShape="1">
          <a:blip r:embed="rId6" cstate="print">
            <a:extLst>
              <a:ext uri="{28A0092B-C50C-407E-A947-70E740481C1C}">
                <a14:useLocalDpi xmlns:a14="http://schemas.microsoft.com/office/drawing/2010/main" val="0"/>
              </a:ext>
            </a:extLst>
          </a:blip>
          <a:srcRect l="11412" t="11934" r="15495" b="9266"/>
          <a:stretch/>
        </p:blipFill>
        <p:spPr>
          <a:xfrm>
            <a:off x="2534859" y="3774267"/>
            <a:ext cx="3979858" cy="2413454"/>
          </a:xfrm>
          <a:prstGeom prst="rect">
            <a:avLst/>
          </a:prstGeom>
        </p:spPr>
      </p:pic>
    </p:spTree>
    <p:extLst>
      <p:ext uri="{BB962C8B-B14F-4D97-AF65-F5344CB8AC3E}">
        <p14:creationId xmlns:p14="http://schemas.microsoft.com/office/powerpoint/2010/main" val="12354051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172994" y="1378412"/>
            <a:ext cx="6388443" cy="1631216"/>
          </a:xfrm>
          <a:prstGeom prst="rect">
            <a:avLst/>
          </a:prstGeom>
          <a:noFill/>
        </p:spPr>
        <p:txBody>
          <a:bodyPr wrap="square" rtlCol="0">
            <a:spAutoFit/>
          </a:bodyPr>
          <a:lstStyle/>
          <a:p>
            <a:pPr algn="ctr"/>
            <a:r>
              <a:rPr lang="en-US" altLang="ja-JP" sz="6000" b="1" dirty="0" smtClean="0">
                <a:solidFill>
                  <a:schemeClr val="bg1"/>
                </a:solidFill>
                <a:latin typeface="HGS明朝B" panose="02020800000000000000" pitchFamily="18" charset="-128"/>
                <a:ea typeface="HGS明朝B" panose="02020800000000000000" pitchFamily="18" charset="-128"/>
              </a:rPr>
              <a:t>2D</a:t>
            </a:r>
            <a:r>
              <a:rPr lang="ja-JP" altLang="en-US" sz="4800" b="1" dirty="0" smtClean="0">
                <a:solidFill>
                  <a:schemeClr val="bg1"/>
                </a:solidFill>
                <a:latin typeface="HGS明朝B" panose="02020800000000000000" pitchFamily="18" charset="-128"/>
                <a:ea typeface="HGS明朝B" panose="02020800000000000000" pitchFamily="18" charset="-128"/>
              </a:rPr>
              <a:t>テクスチャ</a:t>
            </a:r>
            <a:endParaRPr lang="en-US" altLang="ja-JP" sz="4800" b="1" dirty="0" smtClean="0">
              <a:solidFill>
                <a:schemeClr val="bg1"/>
              </a:solidFill>
              <a:latin typeface="HGS明朝B" panose="02020800000000000000" pitchFamily="18" charset="-128"/>
              <a:ea typeface="HGS明朝B" panose="02020800000000000000" pitchFamily="18" charset="-128"/>
            </a:endParaRPr>
          </a:p>
          <a:p>
            <a:pPr algn="ctr"/>
            <a:r>
              <a:rPr lang="en-US" altLang="ja-JP" sz="4000" b="1" dirty="0" smtClean="0">
                <a:solidFill>
                  <a:schemeClr val="bg1"/>
                </a:solidFill>
                <a:latin typeface="HGS明朝B" panose="02020800000000000000" pitchFamily="18" charset="-128"/>
                <a:ea typeface="HGS明朝B" panose="02020800000000000000" pitchFamily="18" charset="-128"/>
              </a:rPr>
              <a:t>-</a:t>
            </a:r>
            <a:r>
              <a:rPr lang="en-US" altLang="ja-JP" sz="4000" b="1" dirty="0">
                <a:solidFill>
                  <a:schemeClr val="bg1"/>
                </a:solidFill>
                <a:latin typeface="HGS明朝B" panose="02020800000000000000" pitchFamily="18" charset="-128"/>
                <a:ea typeface="HGS明朝B" panose="02020800000000000000" pitchFamily="18" charset="-128"/>
              </a:rPr>
              <a:t>2</a:t>
            </a:r>
            <a:r>
              <a:rPr lang="en-US" altLang="ja-JP" sz="4000" b="1" dirty="0" smtClean="0">
                <a:solidFill>
                  <a:schemeClr val="bg1"/>
                </a:solidFill>
                <a:latin typeface="HGS明朝B" panose="02020800000000000000" pitchFamily="18" charset="-128"/>
                <a:ea typeface="HGS明朝B" panose="02020800000000000000" pitchFamily="18" charset="-128"/>
              </a:rPr>
              <a:t>D Texture-</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94" y="3743554"/>
            <a:ext cx="3033446" cy="118348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4126" y="5207903"/>
            <a:ext cx="2924308" cy="1232932"/>
          </a:xfrm>
          <a:prstGeom prst="rect">
            <a:avLst/>
          </a:prstGeom>
        </p:spPr>
      </p:pic>
      <p:pic>
        <p:nvPicPr>
          <p:cNvPr id="6" name="図 5"/>
          <p:cNvPicPr>
            <a:picLocks noChangeAspect="1"/>
          </p:cNvPicPr>
          <p:nvPr/>
        </p:nvPicPr>
        <p:blipFill rotWithShape="1">
          <a:blip r:embed="rId5" cstate="print">
            <a:extLst>
              <a:ext uri="{28A0092B-C50C-407E-A947-70E740481C1C}">
                <a14:useLocalDpi xmlns:a14="http://schemas.microsoft.com/office/drawing/2010/main" val="0"/>
              </a:ext>
            </a:extLst>
          </a:blip>
          <a:srcRect b="80883"/>
          <a:stretch/>
        </p:blipFill>
        <p:spPr>
          <a:xfrm>
            <a:off x="751457" y="7002573"/>
            <a:ext cx="5231515" cy="1200120"/>
          </a:xfrm>
          <a:prstGeom prst="rect">
            <a:avLst/>
          </a:prstGeom>
        </p:spPr>
      </p:pic>
    </p:spTree>
    <p:extLst>
      <p:ext uri="{BB962C8B-B14F-4D97-AF65-F5344CB8AC3E}">
        <p14:creationId xmlns:p14="http://schemas.microsoft.com/office/powerpoint/2010/main" val="1809063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2" name="テキスト ボックス 11"/>
          <p:cNvSpPr txBox="1"/>
          <p:nvPr/>
        </p:nvSpPr>
        <p:spPr>
          <a:xfrm>
            <a:off x="1086845" y="586306"/>
            <a:ext cx="4287382" cy="553998"/>
          </a:xfrm>
          <a:prstGeom prst="rect">
            <a:avLst/>
          </a:prstGeom>
          <a:noFill/>
        </p:spPr>
        <p:txBody>
          <a:bodyPr wrap="square" rtlCol="0">
            <a:spAutoFit/>
          </a:bodyPr>
          <a:lstStyle/>
          <a:p>
            <a:r>
              <a:rPr lang="ja-JP" altLang="en-US" sz="3000" b="1" dirty="0" smtClean="0"/>
              <a:t>パッケージデザイン</a:t>
            </a:r>
            <a:endParaRPr kumimoji="1" lang="ja-JP" altLang="en-US" sz="3000" b="1" dirty="0"/>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380" y="5834317"/>
            <a:ext cx="5665999" cy="3412602"/>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380" y="2198606"/>
            <a:ext cx="5665999" cy="3412602"/>
          </a:xfrm>
          <a:prstGeom prst="rect">
            <a:avLst/>
          </a:prstGeom>
        </p:spPr>
      </p:pic>
      <p:sp>
        <p:nvSpPr>
          <p:cNvPr id="5" name="テキスト ボックス 4"/>
          <p:cNvSpPr txBox="1"/>
          <p:nvPr/>
        </p:nvSpPr>
        <p:spPr>
          <a:xfrm>
            <a:off x="289146" y="1490720"/>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実際のパッケージに印刷した紙を入れる都合上、</a:t>
            </a:r>
            <a:r>
              <a:rPr kumimoji="1" lang="en-US" altLang="ja-JP" sz="2000" b="1" dirty="0" smtClean="0">
                <a:effectLst>
                  <a:glow rad="127000">
                    <a:schemeClr val="bg1"/>
                  </a:glow>
                </a:effectLst>
              </a:rPr>
              <a:t>XBOXONE</a:t>
            </a:r>
            <a:r>
              <a:rPr kumimoji="1" lang="ja-JP" altLang="en-US" sz="2000" b="1" dirty="0" smtClean="0">
                <a:effectLst>
                  <a:glow rad="127000">
                    <a:schemeClr val="bg1"/>
                  </a:glow>
                </a:effectLst>
              </a:rPr>
              <a:t>から</a:t>
            </a:r>
            <a:r>
              <a:rPr kumimoji="1" lang="en-US" altLang="ja-JP" sz="2000" b="1" dirty="0" smtClean="0">
                <a:effectLst>
                  <a:glow rad="127000">
                    <a:schemeClr val="bg1"/>
                  </a:glow>
                </a:effectLst>
              </a:rPr>
              <a:t>XBOX</a:t>
            </a:r>
            <a:r>
              <a:rPr lang="en-US" altLang="ja-JP" sz="2000" b="1" dirty="0" smtClean="0">
                <a:effectLst>
                  <a:glow rad="127000">
                    <a:schemeClr val="bg1"/>
                  </a:glow>
                </a:effectLst>
              </a:rPr>
              <a:t>360</a:t>
            </a:r>
            <a:r>
              <a:rPr lang="ja-JP" altLang="en-US" sz="2000" b="1" dirty="0" smtClean="0">
                <a:effectLst>
                  <a:glow rad="127000">
                    <a:schemeClr val="bg1"/>
                  </a:glow>
                </a:effectLst>
              </a:rPr>
              <a:t>に変更した経緯があります。</a:t>
            </a:r>
            <a:endParaRPr kumimoji="1" lang="ja-JP" altLang="en-US" sz="2000" b="1" dirty="0">
              <a:effectLst>
                <a:glow rad="127000">
                  <a:schemeClr val="bg1"/>
                </a:glow>
              </a:effectLst>
            </a:endParaRPr>
          </a:p>
        </p:txBody>
      </p:sp>
      <p:sp>
        <p:nvSpPr>
          <p:cNvPr id="7" name="テキスト ボックス 6"/>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19237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11" y="1471143"/>
            <a:ext cx="5745892" cy="2241724"/>
          </a:xfrm>
          <a:prstGeom prst="rect">
            <a:avLst/>
          </a:prstGeom>
        </p:spPr>
      </p:pic>
      <p:sp>
        <p:nvSpPr>
          <p:cNvPr id="17" name="テキスト ボックス 16"/>
          <p:cNvSpPr txBox="1"/>
          <p:nvPr/>
        </p:nvSpPr>
        <p:spPr>
          <a:xfrm>
            <a:off x="234778" y="3783066"/>
            <a:ext cx="6326660" cy="1323439"/>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▲タイトルロゴ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シンプルにただただカッコよくを目指していました。</a:t>
            </a:r>
            <a:endParaRPr lang="en-US" altLang="ja-JP" sz="2000" dirty="0" smtClean="0">
              <a:effectLst>
                <a:glow rad="38100">
                  <a:schemeClr val="bg1"/>
                </a:glow>
              </a:effectLst>
            </a:endParaRPr>
          </a:p>
          <a:p>
            <a:r>
              <a:rPr lang="ja-JP" altLang="en-US" sz="2000" dirty="0" smtClean="0">
                <a:effectLst>
                  <a:glow rad="38100">
                    <a:schemeClr val="bg1"/>
                  </a:glow>
                </a:effectLst>
              </a:rPr>
              <a:t>仮置きで置いてみて後でもう少し修正しようと思っていたらそのままマスターまでいっていました。</a:t>
            </a:r>
            <a:endParaRPr lang="en-US" altLang="ja-JP" sz="2000" dirty="0" smtClean="0">
              <a:effectLst>
                <a:glow rad="38100">
                  <a:schemeClr val="bg1"/>
                </a:glow>
              </a:effectLst>
            </a:endParaRPr>
          </a:p>
        </p:txBody>
      </p:sp>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17" y="5205311"/>
            <a:ext cx="5539166" cy="2335396"/>
          </a:xfrm>
          <a:prstGeom prst="rect">
            <a:avLst/>
          </a:prstGeom>
        </p:spPr>
      </p:pic>
      <p:sp>
        <p:nvSpPr>
          <p:cNvPr id="18" name="テキスト ボックス 17"/>
          <p:cNvSpPr txBox="1"/>
          <p:nvPr/>
        </p:nvSpPr>
        <p:spPr>
          <a:xfrm>
            <a:off x="234778" y="7540707"/>
            <a:ext cx="6326660" cy="127727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▲チームロゴ</a:t>
            </a:r>
            <a:endParaRPr kumimoji="1" lang="en-US" altLang="ja-JP" sz="2000" b="1" dirty="0" smtClean="0">
              <a:effectLst>
                <a:glow rad="127000">
                  <a:schemeClr val="bg1"/>
                </a:glow>
              </a:effectLst>
            </a:endParaRPr>
          </a:p>
          <a:p>
            <a:r>
              <a:rPr lang="ja-JP" altLang="en-US" sz="1900" dirty="0" smtClean="0">
                <a:effectLst>
                  <a:glow rad="38100">
                    <a:schemeClr val="bg1"/>
                  </a:glow>
                </a:effectLst>
              </a:rPr>
              <a:t>ガンダム戦場の絆の番組「第</a:t>
            </a:r>
            <a:r>
              <a:rPr lang="en-US" altLang="ja-JP" sz="1900" dirty="0" smtClean="0">
                <a:effectLst>
                  <a:glow rad="38100">
                    <a:schemeClr val="bg1"/>
                  </a:glow>
                </a:effectLst>
              </a:rPr>
              <a:t>07</a:t>
            </a:r>
            <a:r>
              <a:rPr lang="ja-JP" altLang="en-US" sz="1900" dirty="0" smtClean="0">
                <a:effectLst>
                  <a:glow rad="38100">
                    <a:schemeClr val="bg1"/>
                  </a:glow>
                </a:effectLst>
              </a:rPr>
              <a:t>板倉小隊」をモチーフに</a:t>
            </a:r>
            <a:endParaRPr lang="en-US" altLang="ja-JP" sz="1900" dirty="0" smtClean="0">
              <a:effectLst>
                <a:glow rad="38100">
                  <a:schemeClr val="bg1"/>
                </a:glow>
              </a:effectLst>
            </a:endParaRPr>
          </a:p>
          <a:p>
            <a:r>
              <a:rPr lang="ja-JP" altLang="en-US" sz="1900" dirty="0" smtClean="0">
                <a:effectLst>
                  <a:glow rad="38100">
                    <a:schemeClr val="bg1"/>
                  </a:glow>
                </a:effectLst>
              </a:rPr>
              <a:t>作りました。元が良いから作ってみてもいいものが</a:t>
            </a:r>
            <a:endParaRPr lang="en-US" altLang="ja-JP" sz="1900" dirty="0" smtClean="0">
              <a:effectLst>
                <a:glow rad="38100">
                  <a:schemeClr val="bg1"/>
                </a:glow>
              </a:effectLst>
            </a:endParaRPr>
          </a:p>
          <a:p>
            <a:r>
              <a:rPr lang="ja-JP" altLang="en-US" sz="1900" dirty="0" smtClean="0">
                <a:effectLst>
                  <a:glow rad="38100">
                    <a:schemeClr val="bg1"/>
                  </a:glow>
                </a:effectLst>
              </a:rPr>
              <a:t>出来上がりました。</a:t>
            </a:r>
            <a:endParaRPr lang="en-US" altLang="ja-JP" sz="1900" dirty="0" smtClean="0">
              <a:effectLst>
                <a:glow rad="38100">
                  <a:schemeClr val="bg1"/>
                </a:glow>
              </a:effectLst>
            </a:endParaRPr>
          </a:p>
        </p:txBody>
      </p:sp>
      <p:sp>
        <p:nvSpPr>
          <p:cNvPr id="8" name="テキスト ボックス 7"/>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29</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08281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b="80883"/>
          <a:stretch/>
        </p:blipFill>
        <p:spPr>
          <a:xfrm>
            <a:off x="553442" y="1471143"/>
            <a:ext cx="5029202" cy="1153709"/>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t="20270" b="60613"/>
          <a:stretch/>
        </p:blipFill>
        <p:spPr>
          <a:xfrm>
            <a:off x="553442" y="3699044"/>
            <a:ext cx="5029202" cy="1153709"/>
          </a:xfrm>
          <a:prstGeom prst="rect">
            <a:avLst/>
          </a:prstGeom>
        </p:spPr>
      </p:pic>
      <p:sp>
        <p:nvSpPr>
          <p:cNvPr id="8" name="テキスト ボックス 7"/>
          <p:cNvSpPr txBox="1"/>
          <p:nvPr/>
        </p:nvSpPr>
        <p:spPr>
          <a:xfrm>
            <a:off x="234778" y="2643731"/>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自分の関わる作品にはいつも登場する。</a:t>
            </a:r>
            <a:endParaRPr lang="en-US" altLang="ja-JP" sz="2000" dirty="0" smtClean="0">
              <a:effectLst>
                <a:glow rad="38100">
                  <a:schemeClr val="bg1"/>
                </a:glow>
              </a:effectLst>
            </a:endParaRPr>
          </a:p>
          <a:p>
            <a:r>
              <a:rPr lang="ja-JP" altLang="en-US" sz="2000" dirty="0" smtClean="0">
                <a:effectLst>
                  <a:glow rad="38100">
                    <a:schemeClr val="bg1"/>
                  </a:glow>
                </a:effectLst>
              </a:rPr>
              <a:t>ギリギリセーフな架空の企業。</a:t>
            </a:r>
            <a:endParaRPr lang="en-US" altLang="ja-JP" sz="2000" dirty="0" smtClean="0">
              <a:effectLst>
                <a:glow rad="38100">
                  <a:schemeClr val="bg1"/>
                </a:glow>
              </a:effectLst>
            </a:endParaRPr>
          </a:p>
        </p:txBody>
      </p:sp>
      <p:sp>
        <p:nvSpPr>
          <p:cNvPr id="9" name="テキスト ボックス 8"/>
          <p:cNvSpPr txBox="1"/>
          <p:nvPr/>
        </p:nvSpPr>
        <p:spPr>
          <a:xfrm>
            <a:off x="234778" y="4906613"/>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a:t>
            </a:r>
            <a:r>
              <a:rPr kumimoji="1" lang="en-US" altLang="ja-JP" sz="2000" b="1" dirty="0" smtClean="0">
                <a:effectLst>
                  <a:glow rad="127000">
                    <a:schemeClr val="bg1"/>
                  </a:glow>
                </a:effectLst>
              </a:rPr>
              <a:t>FRONTLINE</a:t>
            </a:r>
            <a:r>
              <a:rPr kumimoji="1" lang="ja-JP" altLang="en-US" sz="2000" b="1" dirty="0" smtClean="0">
                <a:effectLst>
                  <a:glow rad="127000">
                    <a:schemeClr val="bg1"/>
                  </a:glow>
                </a:effectLst>
              </a:rPr>
              <a:t>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ステージ中の建物に書かれているロゴです。</a:t>
            </a:r>
            <a:endParaRPr lang="en-US" altLang="ja-JP" sz="2000" dirty="0" smtClean="0">
              <a:effectLst>
                <a:glow rad="38100">
                  <a:schemeClr val="bg1"/>
                </a:glow>
              </a:effectLst>
            </a:endParaRPr>
          </a:p>
          <a:p>
            <a:r>
              <a:rPr lang="ja-JP" altLang="en-US" sz="2000" dirty="0" smtClean="0">
                <a:effectLst>
                  <a:glow rad="38100">
                    <a:schemeClr val="bg1"/>
                  </a:glow>
                </a:effectLst>
              </a:rPr>
              <a:t>街中の落書きをイメージして作りました。</a:t>
            </a:r>
            <a:endParaRPr lang="en-US" altLang="ja-JP" sz="2000" dirty="0" smtClean="0">
              <a:effectLst>
                <a:glow rad="38100">
                  <a:schemeClr val="bg1"/>
                </a:glow>
              </a:effectLst>
            </a:endParaRPr>
          </a:p>
        </p:txBody>
      </p:sp>
      <p:sp>
        <p:nvSpPr>
          <p:cNvPr id="11" name="テキスト ボックス 10"/>
          <p:cNvSpPr txBox="1"/>
          <p:nvPr/>
        </p:nvSpPr>
        <p:spPr>
          <a:xfrm>
            <a:off x="234778" y="8346251"/>
            <a:ext cx="6326660"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▲機体一覧</a:t>
            </a:r>
            <a:endParaRPr kumimoji="1" lang="en-US" altLang="ja-JP" sz="2000" b="1" dirty="0" smtClean="0">
              <a:effectLst>
                <a:glow rad="127000">
                  <a:schemeClr val="bg1"/>
                </a:glow>
              </a:effectLst>
            </a:endParaRPr>
          </a:p>
          <a:p>
            <a:r>
              <a:rPr lang="ja-JP" altLang="en-US" sz="2000" dirty="0" smtClean="0">
                <a:effectLst>
                  <a:glow rad="38100">
                    <a:schemeClr val="bg1"/>
                  </a:glow>
                </a:effectLst>
              </a:rPr>
              <a:t>機体をただ並べて</a:t>
            </a:r>
            <a:r>
              <a:rPr lang="en-US" altLang="ja-JP" sz="2000" dirty="0" smtClean="0">
                <a:effectLst>
                  <a:glow rad="38100">
                    <a:schemeClr val="bg1"/>
                  </a:glow>
                </a:effectLst>
              </a:rPr>
              <a:t>e</a:t>
            </a:r>
            <a:r>
              <a:rPr lang="ja-JP" altLang="en-US" sz="2000" dirty="0" smtClean="0">
                <a:effectLst>
                  <a:glow rad="38100">
                    <a:schemeClr val="bg1"/>
                  </a:glow>
                </a:effectLst>
              </a:rPr>
              <a:t>スポーツ要素を出したかった。</a:t>
            </a:r>
            <a:endParaRPr lang="en-US" altLang="ja-JP" sz="2000" dirty="0" smtClean="0">
              <a:effectLst>
                <a:glow rad="38100">
                  <a:schemeClr val="bg1"/>
                </a:glow>
              </a:effectLst>
            </a:endParaRP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t="41035" b="20534"/>
          <a:stretch/>
        </p:blipFill>
        <p:spPr>
          <a:xfrm>
            <a:off x="375643" y="5948014"/>
            <a:ext cx="5117759" cy="2360142"/>
          </a:xfrm>
          <a:prstGeom prst="rect">
            <a:avLst/>
          </a:prstGeom>
        </p:spPr>
      </p:pic>
      <p:sp>
        <p:nvSpPr>
          <p:cNvPr id="12" name="テキスト ボックス 11"/>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30</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140571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sp>
        <p:nvSpPr>
          <p:cNvPr id="11" name="テキスト ボックス 10"/>
          <p:cNvSpPr txBox="1"/>
          <p:nvPr/>
        </p:nvSpPr>
        <p:spPr>
          <a:xfrm>
            <a:off x="234778" y="4617328"/>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▲架空企業</a:t>
            </a:r>
            <a:endParaRPr kumimoji="1" lang="en-US" altLang="ja-JP" sz="2000" b="1" dirty="0" smtClean="0">
              <a:effectLst>
                <a:glow rad="127000">
                  <a:schemeClr val="bg1"/>
                </a:glow>
              </a:effectLst>
            </a:endParaRPr>
          </a:p>
          <a:p>
            <a:r>
              <a:rPr lang="ja-JP" altLang="en-US" sz="2000" dirty="0" smtClean="0">
                <a:effectLst>
                  <a:glow rad="38100">
                    <a:schemeClr val="bg1"/>
                  </a:glow>
                </a:effectLst>
              </a:rPr>
              <a:t>それぞれの機体をこの企業が作ってますよ、という</a:t>
            </a:r>
            <a:endParaRPr lang="en-US" altLang="ja-JP" sz="2000" dirty="0" smtClean="0">
              <a:effectLst>
                <a:glow rad="38100">
                  <a:schemeClr val="bg1"/>
                </a:glow>
              </a:effectLst>
            </a:endParaRPr>
          </a:p>
          <a:p>
            <a:r>
              <a:rPr lang="ja-JP" altLang="en-US" sz="2000" dirty="0" smtClean="0">
                <a:effectLst>
                  <a:glow rad="38100">
                    <a:schemeClr val="bg1"/>
                  </a:glow>
                </a:effectLst>
              </a:rPr>
              <a:t>設定です。それぞれに個性を出せれたので満足。</a:t>
            </a:r>
            <a:endParaRPr lang="en-US" altLang="ja-JP" sz="2000" dirty="0" smtClean="0">
              <a:effectLst>
                <a:glow rad="38100">
                  <a:schemeClr val="bg1"/>
                </a:glow>
              </a:effectLst>
            </a:endParaRP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643" y="1471143"/>
            <a:ext cx="4921577" cy="3075986"/>
          </a:xfrm>
          <a:prstGeom prst="rect">
            <a:avLst/>
          </a:prstGeom>
        </p:spPr>
      </p:pic>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l="2559" t="36558" r="77564" b="35682"/>
          <a:stretch/>
        </p:blipFill>
        <p:spPr>
          <a:xfrm>
            <a:off x="375643" y="5633706"/>
            <a:ext cx="1075862" cy="939114"/>
          </a:xfrm>
          <a:prstGeom prst="rect">
            <a:avLst/>
          </a:prstGeom>
        </p:spPr>
      </p:pic>
      <p:pic>
        <p:nvPicPr>
          <p:cNvPr id="13" name="図 12"/>
          <p:cNvPicPr>
            <a:picLocks noChangeAspect="1"/>
          </p:cNvPicPr>
          <p:nvPr/>
        </p:nvPicPr>
        <p:blipFill rotWithShape="1">
          <a:blip r:embed="rId4" cstate="print">
            <a:extLst>
              <a:ext uri="{28A0092B-C50C-407E-A947-70E740481C1C}">
                <a14:useLocalDpi xmlns:a14="http://schemas.microsoft.com/office/drawing/2010/main" val="0"/>
              </a:ext>
            </a:extLst>
          </a:blip>
          <a:srcRect l="27856" t="48191" r="54218" b="30390"/>
          <a:stretch/>
        </p:blipFill>
        <p:spPr>
          <a:xfrm>
            <a:off x="375643" y="6643019"/>
            <a:ext cx="1075862" cy="939114"/>
          </a:xfrm>
          <a:prstGeom prst="rect">
            <a:avLst/>
          </a:prstGeom>
        </p:spPr>
      </p:pic>
      <p:pic>
        <p:nvPicPr>
          <p:cNvPr id="14" name="図 13"/>
          <p:cNvPicPr>
            <a:picLocks noChangeAspect="1"/>
          </p:cNvPicPr>
          <p:nvPr/>
        </p:nvPicPr>
        <p:blipFill rotWithShape="1">
          <a:blip r:embed="rId4" cstate="print">
            <a:extLst>
              <a:ext uri="{28A0092B-C50C-407E-A947-70E740481C1C}">
                <a14:useLocalDpi xmlns:a14="http://schemas.microsoft.com/office/drawing/2010/main" val="0"/>
              </a:ext>
            </a:extLst>
          </a:blip>
          <a:srcRect l="53219" t="47906" r="27725" b="30042"/>
          <a:stretch/>
        </p:blipFill>
        <p:spPr>
          <a:xfrm>
            <a:off x="375644" y="7626716"/>
            <a:ext cx="1075862" cy="891540"/>
          </a:xfrm>
          <a:prstGeom prst="rect">
            <a:avLst/>
          </a:prstGeom>
        </p:spPr>
      </p:pic>
      <p:pic>
        <p:nvPicPr>
          <p:cNvPr id="16" name="図 15"/>
          <p:cNvPicPr>
            <a:picLocks noChangeAspect="1"/>
          </p:cNvPicPr>
          <p:nvPr/>
        </p:nvPicPr>
        <p:blipFill rotWithShape="1">
          <a:blip r:embed="rId4" cstate="print">
            <a:extLst>
              <a:ext uri="{28A0092B-C50C-407E-A947-70E740481C1C}">
                <a14:useLocalDpi xmlns:a14="http://schemas.microsoft.com/office/drawing/2010/main" val="0"/>
              </a:ext>
            </a:extLst>
          </a:blip>
          <a:srcRect l="77342" t="47612" r="2801" b="30969"/>
          <a:stretch/>
        </p:blipFill>
        <p:spPr>
          <a:xfrm>
            <a:off x="375643" y="8557975"/>
            <a:ext cx="1075862" cy="821442"/>
          </a:xfrm>
          <a:prstGeom prst="rect">
            <a:avLst/>
          </a:prstGeom>
        </p:spPr>
      </p:pic>
      <p:sp>
        <p:nvSpPr>
          <p:cNvPr id="17" name="テキスト ボックス 16"/>
          <p:cNvSpPr txBox="1"/>
          <p:nvPr/>
        </p:nvSpPr>
        <p:spPr>
          <a:xfrm>
            <a:off x="1451505" y="5589082"/>
            <a:ext cx="5193135" cy="984885"/>
          </a:xfrm>
          <a:prstGeom prst="rect">
            <a:avLst/>
          </a:prstGeom>
          <a:noFill/>
          <a:effectLst>
            <a:glow rad="127000">
              <a:schemeClr val="bg1"/>
            </a:glow>
          </a:effectLst>
        </p:spPr>
        <p:txBody>
          <a:bodyPr wrap="square" rtlCol="0">
            <a:spAutoFit/>
          </a:bodyPr>
          <a:lstStyle/>
          <a:p>
            <a:r>
              <a:rPr kumimoji="1" lang="en-US" altLang="ja-JP" sz="2000" b="1" dirty="0" smtClean="0">
                <a:effectLst>
                  <a:glow rad="127000">
                    <a:schemeClr val="bg1"/>
                  </a:glow>
                </a:effectLst>
              </a:rPr>
              <a:t>G2 GigantGear</a:t>
            </a:r>
            <a:r>
              <a:rPr lang="en-US" altLang="ja-JP" sz="1100" b="1" dirty="0">
                <a:effectLst>
                  <a:glow rad="127000">
                    <a:schemeClr val="bg1"/>
                  </a:glow>
                </a:effectLst>
              </a:rPr>
              <a:t>(</a:t>
            </a:r>
            <a:r>
              <a:rPr lang="ja-JP" altLang="en-US" sz="1100" b="1" dirty="0" smtClean="0">
                <a:effectLst>
                  <a:glow rad="127000">
                    <a:schemeClr val="bg1"/>
                  </a:glow>
                </a:effectLst>
              </a:rPr>
              <a:t>じーつー　</a:t>
            </a:r>
            <a:r>
              <a:rPr lang="ja-JP" altLang="en-US" sz="1100" b="1" dirty="0" err="1" smtClean="0">
                <a:effectLst>
                  <a:glow rad="127000">
                    <a:schemeClr val="bg1"/>
                  </a:glow>
                </a:effectLst>
              </a:rPr>
              <a:t>ぎ</a:t>
            </a:r>
            <a:r>
              <a:rPr lang="ja-JP" altLang="en-US" sz="1100" b="1" dirty="0" smtClean="0">
                <a:effectLst>
                  <a:glow rad="127000">
                    <a:schemeClr val="bg1"/>
                  </a:glow>
                </a:effectLst>
              </a:rPr>
              <a:t>がんとぎあ</a:t>
            </a:r>
            <a:r>
              <a:rPr lang="en-US" altLang="ja-JP" sz="1100" b="1" dirty="0" smtClean="0">
                <a:effectLst>
                  <a:glow rad="127000">
                    <a:schemeClr val="bg1"/>
                  </a:glow>
                </a:effectLst>
              </a:rPr>
              <a:t>)</a:t>
            </a:r>
            <a:endParaRPr kumimoji="1" lang="en-US" altLang="ja-JP" sz="2000" b="1" dirty="0" smtClean="0">
              <a:effectLst>
                <a:glow rad="127000">
                  <a:schemeClr val="bg1"/>
                </a:glow>
              </a:effectLst>
            </a:endParaRPr>
          </a:p>
          <a:p>
            <a:r>
              <a:rPr lang="ja-JP" altLang="en-US" sz="1900" dirty="0" smtClean="0">
                <a:effectLst>
                  <a:glow rad="38100">
                    <a:schemeClr val="bg1"/>
                  </a:glow>
                </a:effectLst>
              </a:rPr>
              <a:t>載インダストリアルと１、２位を争う大企業。</a:t>
            </a:r>
            <a:endParaRPr lang="en-US" altLang="ja-JP" sz="1900" dirty="0" smtClean="0">
              <a:effectLst>
                <a:glow rad="38100">
                  <a:schemeClr val="bg1"/>
                </a:glow>
              </a:effectLst>
            </a:endParaRPr>
          </a:p>
          <a:p>
            <a:r>
              <a:rPr lang="ja-JP" altLang="en-US" sz="1900" dirty="0" smtClean="0">
                <a:effectLst>
                  <a:glow rad="38100">
                    <a:schemeClr val="bg1"/>
                  </a:glow>
                </a:effectLst>
              </a:rPr>
              <a:t>高い技術力と生産力が武器。</a:t>
            </a:r>
            <a:endParaRPr lang="en-US" altLang="ja-JP" sz="1900" dirty="0" smtClean="0">
              <a:effectLst>
                <a:glow rad="38100">
                  <a:schemeClr val="bg1"/>
                </a:glow>
              </a:effectLst>
            </a:endParaRPr>
          </a:p>
        </p:txBody>
      </p:sp>
      <p:sp>
        <p:nvSpPr>
          <p:cNvPr id="18" name="テキスト ボックス 17"/>
          <p:cNvSpPr txBox="1"/>
          <p:nvPr/>
        </p:nvSpPr>
        <p:spPr>
          <a:xfrm>
            <a:off x="1451505" y="6643683"/>
            <a:ext cx="5193135" cy="984885"/>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載インダストリアル</a:t>
            </a:r>
            <a:r>
              <a:rPr lang="en-US" altLang="ja-JP" sz="1200" b="1" dirty="0">
                <a:effectLst>
                  <a:glow rad="127000">
                    <a:schemeClr val="bg1"/>
                  </a:glow>
                </a:effectLst>
              </a:rPr>
              <a:t>(</a:t>
            </a:r>
            <a:r>
              <a:rPr kumimoji="1" lang="ja-JP" altLang="en-US" sz="1200" b="1" dirty="0" smtClean="0">
                <a:effectLst>
                  <a:glow rad="127000">
                    <a:schemeClr val="bg1"/>
                  </a:glow>
                </a:effectLst>
              </a:rPr>
              <a:t>のせいんだすとりある</a:t>
            </a:r>
            <a:r>
              <a:rPr kumimoji="1" lang="en-US" altLang="ja-JP" sz="1200" b="1" dirty="0" smtClean="0">
                <a:effectLst>
                  <a:glow rad="127000">
                    <a:schemeClr val="bg1"/>
                  </a:glow>
                </a:effectLst>
              </a:rPr>
              <a:t>)</a:t>
            </a:r>
            <a:endParaRPr kumimoji="1" lang="ja-JP" altLang="en-US" sz="1200" b="1" dirty="0" smtClean="0">
              <a:effectLst>
                <a:glow rad="127000">
                  <a:schemeClr val="bg1"/>
                </a:glow>
              </a:effectLst>
            </a:endParaRPr>
          </a:p>
          <a:p>
            <a:r>
              <a:rPr lang="ja-JP" altLang="en-US" dirty="0" smtClean="0">
                <a:effectLst>
                  <a:glow rad="38100">
                    <a:schemeClr val="bg1"/>
                  </a:glow>
                </a:effectLst>
              </a:rPr>
              <a:t>いち早く第</a:t>
            </a:r>
            <a:r>
              <a:rPr lang="en-US" altLang="ja-JP" dirty="0" smtClean="0">
                <a:effectLst>
                  <a:glow rad="38100">
                    <a:schemeClr val="bg1"/>
                  </a:glow>
                </a:effectLst>
              </a:rPr>
              <a:t>3</a:t>
            </a:r>
            <a:r>
              <a:rPr lang="ja-JP" altLang="en-US" dirty="0" smtClean="0">
                <a:effectLst>
                  <a:glow rad="38100">
                    <a:schemeClr val="bg1"/>
                  </a:glow>
                </a:effectLst>
              </a:rPr>
              <a:t>世代機を開発した日本に本拠地を</a:t>
            </a:r>
            <a:endParaRPr lang="en-US" altLang="ja-JP" dirty="0" smtClean="0">
              <a:effectLst>
                <a:glow rad="38100">
                  <a:schemeClr val="bg1"/>
                </a:glow>
              </a:effectLst>
            </a:endParaRPr>
          </a:p>
          <a:p>
            <a:r>
              <a:rPr lang="ja-JP" altLang="en-US" dirty="0" smtClean="0">
                <a:effectLst>
                  <a:glow rad="38100">
                    <a:schemeClr val="bg1"/>
                  </a:glow>
                </a:effectLst>
              </a:rPr>
              <a:t>置く大企業。モノづくり世界一。</a:t>
            </a:r>
            <a:endParaRPr lang="en-US" altLang="ja-JP" dirty="0" smtClean="0">
              <a:effectLst>
                <a:glow rad="38100">
                  <a:schemeClr val="bg1"/>
                </a:glow>
              </a:effectLst>
            </a:endParaRPr>
          </a:p>
        </p:txBody>
      </p:sp>
      <p:sp>
        <p:nvSpPr>
          <p:cNvPr id="19" name="テキスト ボックス 18"/>
          <p:cNvSpPr txBox="1"/>
          <p:nvPr/>
        </p:nvSpPr>
        <p:spPr>
          <a:xfrm>
            <a:off x="1451505" y="7523028"/>
            <a:ext cx="5497935" cy="923330"/>
          </a:xfrm>
          <a:prstGeom prst="rect">
            <a:avLst/>
          </a:prstGeom>
          <a:noFill/>
          <a:effectLst>
            <a:glow rad="127000">
              <a:schemeClr val="bg1"/>
            </a:glow>
          </a:effectLst>
        </p:spPr>
        <p:txBody>
          <a:bodyPr wrap="square" rtlCol="0">
            <a:spAutoFit/>
          </a:bodyPr>
          <a:lstStyle/>
          <a:p>
            <a:r>
              <a:rPr kumimoji="1" lang="en-US" altLang="ja-JP" sz="2000" b="1" dirty="0" smtClean="0">
                <a:effectLst>
                  <a:glow rad="127000">
                    <a:schemeClr val="bg1"/>
                  </a:glow>
                </a:effectLst>
              </a:rPr>
              <a:t>Vertex</a:t>
            </a:r>
            <a:r>
              <a:rPr lang="en-US" altLang="ja-JP" sz="2400" b="1" dirty="0">
                <a:effectLst>
                  <a:glow rad="127000">
                    <a:schemeClr val="bg1"/>
                  </a:glow>
                </a:effectLst>
              </a:rPr>
              <a:t> </a:t>
            </a:r>
            <a:r>
              <a:rPr lang="en-US" altLang="ja-JP" sz="1200" b="1" dirty="0" smtClean="0">
                <a:effectLst>
                  <a:glow rad="127000">
                    <a:schemeClr val="bg1"/>
                  </a:glow>
                </a:effectLst>
              </a:rPr>
              <a:t>(</a:t>
            </a:r>
            <a:r>
              <a:rPr lang="ja-JP" altLang="en-US" sz="1200" b="1" dirty="0" smtClean="0">
                <a:effectLst>
                  <a:glow rad="127000">
                    <a:schemeClr val="bg1"/>
                  </a:glow>
                </a:effectLst>
              </a:rPr>
              <a:t>ばーてっくす</a:t>
            </a:r>
            <a:r>
              <a:rPr lang="en-US" altLang="ja-JP" sz="1200" b="1" dirty="0" smtClean="0">
                <a:effectLst>
                  <a:glow rad="127000">
                    <a:schemeClr val="bg1"/>
                  </a:glow>
                </a:effectLst>
              </a:rPr>
              <a:t>)</a:t>
            </a:r>
            <a:endParaRPr kumimoji="1" lang="ja-JP" altLang="en-US" sz="1400" b="1" dirty="0" smtClean="0">
              <a:effectLst>
                <a:glow rad="127000">
                  <a:schemeClr val="bg1"/>
                </a:glow>
              </a:effectLst>
            </a:endParaRPr>
          </a:p>
          <a:p>
            <a:r>
              <a:rPr lang="ja-JP" altLang="en-US" sz="1500" dirty="0" smtClean="0">
                <a:effectLst>
                  <a:glow rad="38100">
                    <a:schemeClr val="bg1"/>
                  </a:glow>
                </a:effectLst>
              </a:rPr>
              <a:t>「頂点単位までこだわりものづくりの頂点へ」がモットー</a:t>
            </a:r>
            <a:endParaRPr lang="en-US" altLang="ja-JP" sz="1500" dirty="0" smtClean="0">
              <a:effectLst>
                <a:glow rad="38100">
                  <a:schemeClr val="bg1"/>
                </a:glow>
              </a:effectLst>
            </a:endParaRPr>
          </a:p>
          <a:p>
            <a:r>
              <a:rPr lang="ja-JP" altLang="en-US" sz="1500" dirty="0" smtClean="0">
                <a:effectLst>
                  <a:glow rad="38100">
                    <a:schemeClr val="bg1"/>
                  </a:glow>
                </a:effectLst>
              </a:rPr>
              <a:t>実はゲーム内では第一</a:t>
            </a:r>
            <a:r>
              <a:rPr lang="ja-JP" altLang="en-US" sz="1500" dirty="0">
                <a:effectLst>
                  <a:glow rad="38100">
                    <a:schemeClr val="bg1"/>
                  </a:glow>
                </a:effectLst>
              </a:rPr>
              <a:t>世代機を</a:t>
            </a:r>
            <a:r>
              <a:rPr lang="ja-JP" altLang="en-US" sz="1500" dirty="0" smtClean="0">
                <a:effectLst>
                  <a:glow rad="38100">
                    <a:schemeClr val="bg1"/>
                  </a:glow>
                </a:effectLst>
              </a:rPr>
              <a:t>開発後に倒産している設定。</a:t>
            </a:r>
            <a:endParaRPr lang="en-US" altLang="ja-JP" sz="1500" dirty="0" smtClean="0">
              <a:effectLst>
                <a:glow rad="38100">
                  <a:schemeClr val="bg1"/>
                </a:glow>
              </a:effectLst>
            </a:endParaRPr>
          </a:p>
        </p:txBody>
      </p:sp>
      <p:sp>
        <p:nvSpPr>
          <p:cNvPr id="20" name="テキスト ボックス 19"/>
          <p:cNvSpPr txBox="1"/>
          <p:nvPr/>
        </p:nvSpPr>
        <p:spPr>
          <a:xfrm>
            <a:off x="1451505" y="8498133"/>
            <a:ext cx="5497935" cy="892552"/>
          </a:xfrm>
          <a:prstGeom prst="rect">
            <a:avLst/>
          </a:prstGeom>
          <a:noFill/>
          <a:effectLst>
            <a:glow rad="127000">
              <a:schemeClr val="bg1"/>
            </a:glow>
          </a:effectLst>
        </p:spPr>
        <p:txBody>
          <a:bodyPr wrap="square" rtlCol="0">
            <a:spAutoFit/>
          </a:bodyPr>
          <a:lstStyle/>
          <a:p>
            <a:r>
              <a:rPr lang="az-Cyrl-AZ" altLang="ja-JP" sz="2000" b="1" dirty="0">
                <a:effectLst>
                  <a:glow rad="127000">
                    <a:schemeClr val="bg1"/>
                  </a:glow>
                </a:effectLst>
              </a:rPr>
              <a:t>Хороший </a:t>
            </a:r>
            <a:r>
              <a:rPr lang="az-Cyrl-AZ" altLang="ja-JP" sz="2000" b="1" dirty="0" smtClean="0">
                <a:effectLst>
                  <a:glow rad="127000">
                    <a:schemeClr val="bg1"/>
                  </a:glow>
                </a:effectLst>
              </a:rPr>
              <a:t>продукт</a:t>
            </a:r>
            <a:r>
              <a:rPr lang="en-US" altLang="ja-JP" sz="1100" b="1" dirty="0" smtClean="0">
                <a:effectLst>
                  <a:glow rad="127000">
                    <a:schemeClr val="bg1"/>
                  </a:glow>
                </a:effectLst>
              </a:rPr>
              <a:t>(</a:t>
            </a:r>
            <a:r>
              <a:rPr lang="ja-JP" altLang="en-US" sz="1100" b="1" dirty="0" smtClean="0">
                <a:effectLst>
                  <a:glow rad="127000">
                    <a:schemeClr val="bg1"/>
                  </a:glow>
                </a:effectLst>
              </a:rPr>
              <a:t>かろしーぷろだくと</a:t>
            </a:r>
            <a:r>
              <a:rPr lang="en-US" altLang="ja-JP" sz="1100" b="1" dirty="0" smtClean="0">
                <a:effectLst>
                  <a:glow rad="127000">
                    <a:schemeClr val="bg1"/>
                  </a:glow>
                </a:effectLst>
              </a:rPr>
              <a:t>)</a:t>
            </a:r>
            <a:endParaRPr lang="en-US" altLang="ja-JP" sz="2000" b="1" dirty="0" smtClean="0">
              <a:effectLst>
                <a:glow rad="127000">
                  <a:schemeClr val="bg1"/>
                </a:glow>
              </a:effectLst>
            </a:endParaRPr>
          </a:p>
          <a:p>
            <a:r>
              <a:rPr lang="ja-JP" altLang="en-US" sz="1600" dirty="0" smtClean="0">
                <a:effectLst>
                  <a:glow rad="38100">
                    <a:schemeClr val="bg1"/>
                  </a:glow>
                </a:effectLst>
              </a:rPr>
              <a:t>「良い製品」という意味。</a:t>
            </a:r>
            <a:endParaRPr lang="en-US" altLang="ja-JP" sz="1600" dirty="0" smtClean="0">
              <a:effectLst>
                <a:glow rad="38100">
                  <a:schemeClr val="bg1"/>
                </a:glow>
              </a:effectLst>
            </a:endParaRPr>
          </a:p>
          <a:p>
            <a:r>
              <a:rPr lang="ja-JP" altLang="en-US" sz="1600" dirty="0">
                <a:effectLst>
                  <a:glow rad="38100">
                    <a:schemeClr val="bg1"/>
                  </a:glow>
                </a:effectLst>
              </a:rPr>
              <a:t>独特</a:t>
            </a:r>
            <a:r>
              <a:rPr lang="ja-JP" altLang="en-US" sz="1600" dirty="0" smtClean="0">
                <a:effectLst>
                  <a:glow rad="38100">
                    <a:schemeClr val="bg1"/>
                  </a:glow>
                </a:effectLst>
              </a:rPr>
              <a:t>の機体を開発することから一定層の支持を得ている</a:t>
            </a:r>
            <a:endParaRPr lang="en-US" altLang="ja-JP" sz="1600" dirty="0" smtClean="0">
              <a:effectLst>
                <a:glow rad="38100">
                  <a:schemeClr val="bg1"/>
                </a:glow>
              </a:effectLst>
            </a:endParaRPr>
          </a:p>
        </p:txBody>
      </p:sp>
      <p:sp>
        <p:nvSpPr>
          <p:cNvPr id="21" name="テキスト ボックス 2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31</a:t>
            </a:r>
            <a:endParaRPr kumimoji="1" lang="ja-JP" altLang="en-US" b="1" dirty="0">
              <a:effectLst>
                <a:glow rad="127000">
                  <a:schemeClr val="bg1"/>
                </a:glow>
              </a:effectLst>
            </a:endParaRPr>
          </a:p>
        </p:txBody>
      </p:sp>
    </p:spTree>
    <p:extLst>
      <p:ext uri="{BB962C8B-B14F-4D97-AF65-F5344CB8AC3E}">
        <p14:creationId xmlns:p14="http://schemas.microsoft.com/office/powerpoint/2010/main" val="112782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5" name="グループ化 4"/>
          <p:cNvGrpSpPr/>
          <p:nvPr/>
        </p:nvGrpSpPr>
        <p:grpSpPr>
          <a:xfrm>
            <a:off x="375643" y="591060"/>
            <a:ext cx="5207001" cy="809884"/>
            <a:chOff x="375643" y="591060"/>
            <a:chExt cx="5207001" cy="809884"/>
          </a:xfrm>
        </p:grpSpPr>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6" name="テキスト ボックス 15"/>
            <p:cNvSpPr txBox="1"/>
            <p:nvPr/>
          </p:nvSpPr>
          <p:spPr>
            <a:xfrm>
              <a:off x="1230986" y="661259"/>
              <a:ext cx="4194454" cy="461665"/>
            </a:xfrm>
            <a:prstGeom prst="rect">
              <a:avLst/>
            </a:prstGeom>
            <a:noFill/>
          </p:spPr>
          <p:txBody>
            <a:bodyPr wrap="square" rtlCol="0">
              <a:spAutoFit/>
            </a:bodyPr>
            <a:lstStyle/>
            <a:p>
              <a:r>
                <a:rPr lang="ja-JP" altLang="en-US" sz="2400" b="1" dirty="0" smtClean="0"/>
                <a:t>エンブレムテクスチャ</a:t>
              </a:r>
              <a:endParaRPr kumimoji="1" lang="ja-JP" altLang="en-US" sz="2400" b="1" dirty="0"/>
            </a:p>
          </p:txBody>
        </p:sp>
      </p:grpSp>
      <p:grpSp>
        <p:nvGrpSpPr>
          <p:cNvPr id="27" name="グループ化 26"/>
          <p:cNvGrpSpPr/>
          <p:nvPr/>
        </p:nvGrpSpPr>
        <p:grpSpPr>
          <a:xfrm>
            <a:off x="574715" y="2975403"/>
            <a:ext cx="5813776" cy="1443564"/>
            <a:chOff x="318566" y="2979368"/>
            <a:chExt cx="6326074" cy="1570768"/>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566" y="3031993"/>
              <a:ext cx="1603515" cy="1518143"/>
            </a:xfrm>
            <a:prstGeom prst="rect">
              <a:avLst/>
            </a:prstGeom>
          </p:spPr>
        </p:pic>
        <p:sp>
          <p:nvSpPr>
            <p:cNvPr id="17" name="テキスト ボックス 16"/>
            <p:cNvSpPr txBox="1"/>
            <p:nvPr/>
          </p:nvSpPr>
          <p:spPr>
            <a:xfrm>
              <a:off x="1799589" y="3452902"/>
              <a:ext cx="4845051" cy="923330"/>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どこかの国の特殊部隊の部隊章を</a:t>
              </a:r>
              <a:endParaRPr lang="en-US" altLang="ja-JP" b="1" dirty="0" smtClean="0">
                <a:effectLst>
                  <a:glow rad="127000">
                    <a:schemeClr val="bg1"/>
                  </a:glow>
                </a:effectLst>
              </a:endParaRPr>
            </a:p>
            <a:p>
              <a:r>
                <a:rPr lang="ja-JP" altLang="en-US" b="1" dirty="0" smtClean="0">
                  <a:effectLst>
                    <a:glow rad="127000">
                      <a:schemeClr val="bg1"/>
                    </a:glow>
                  </a:effectLst>
                </a:rPr>
                <a:t>イメージして作りました。</a:t>
              </a:r>
              <a:endParaRPr lang="en-US" altLang="ja-JP" b="1" dirty="0" smtClean="0">
                <a:effectLst>
                  <a:glow rad="127000">
                    <a:schemeClr val="bg1"/>
                  </a:glow>
                </a:effectLst>
              </a:endParaRPr>
            </a:p>
            <a:p>
              <a:endParaRPr lang="en-US" altLang="ja-JP" b="1" dirty="0" smtClean="0">
                <a:effectLst>
                  <a:glow rad="127000">
                    <a:schemeClr val="bg1"/>
                  </a:glow>
                </a:effectLst>
              </a:endParaRPr>
            </a:p>
          </p:txBody>
        </p:sp>
        <p:sp>
          <p:nvSpPr>
            <p:cNvPr id="18" name="テキスト ボックス 17"/>
            <p:cNvSpPr txBox="1"/>
            <p:nvPr/>
          </p:nvSpPr>
          <p:spPr>
            <a:xfrm>
              <a:off x="1799589" y="2979368"/>
              <a:ext cx="4725327" cy="584775"/>
            </a:xfrm>
            <a:prstGeom prst="rect">
              <a:avLst/>
            </a:prstGeom>
            <a:noFill/>
            <a:effectLst>
              <a:glow rad="127000">
                <a:schemeClr val="bg1"/>
              </a:glow>
            </a:effectLst>
          </p:spPr>
          <p:txBody>
            <a:bodyPr wrap="square" rtlCol="0">
              <a:spAutoFit/>
            </a:bodyPr>
            <a:lstStyle/>
            <a:p>
              <a:r>
                <a:rPr lang="en-US" altLang="ja-JP" sz="3200" b="1" dirty="0" smtClean="0">
                  <a:solidFill>
                    <a:srgbClr val="0070C0"/>
                  </a:solidFill>
                  <a:effectLst>
                    <a:glow rad="127000">
                      <a:schemeClr val="bg1"/>
                    </a:glow>
                  </a:effectLst>
                </a:rPr>
                <a:t>B</a:t>
              </a:r>
              <a:r>
                <a:rPr lang="en-US" altLang="ja-JP" sz="3200" b="1" dirty="0" smtClean="0">
                  <a:effectLst>
                    <a:glow rad="127000">
                      <a:schemeClr val="bg1"/>
                    </a:glow>
                  </a:effectLst>
                </a:rPr>
                <a:t>LUETEAM </a:t>
              </a:r>
              <a:r>
                <a:rPr lang="ja-JP" altLang="en-US" sz="3200" b="1" dirty="0" smtClean="0">
                  <a:effectLst>
                    <a:glow rad="127000">
                      <a:schemeClr val="bg1"/>
                    </a:glow>
                  </a:effectLst>
                </a:rPr>
                <a:t>エンブレム</a:t>
              </a:r>
              <a:endParaRPr lang="en-US" altLang="ja-JP" sz="3200" b="1" dirty="0" smtClean="0">
                <a:effectLst>
                  <a:glow rad="127000">
                    <a:schemeClr val="bg1"/>
                  </a:glow>
                </a:effectLst>
              </a:endParaRPr>
            </a:p>
          </p:txBody>
        </p:sp>
      </p:grpSp>
      <p:grpSp>
        <p:nvGrpSpPr>
          <p:cNvPr id="6" name="グループ化 5"/>
          <p:cNvGrpSpPr/>
          <p:nvPr/>
        </p:nvGrpSpPr>
        <p:grpSpPr>
          <a:xfrm>
            <a:off x="505466" y="4436216"/>
            <a:ext cx="5824214" cy="1515992"/>
            <a:chOff x="441056" y="5227061"/>
            <a:chExt cx="6083860" cy="1696311"/>
          </a:xfrm>
        </p:grpSpPr>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56" y="5227061"/>
              <a:ext cx="1358533" cy="1696311"/>
            </a:xfrm>
            <a:prstGeom prst="rect">
              <a:avLst/>
            </a:prstGeom>
          </p:spPr>
        </p:pic>
        <p:sp>
          <p:nvSpPr>
            <p:cNvPr id="19" name="テキスト ボックス 18"/>
            <p:cNvSpPr txBox="1"/>
            <p:nvPr/>
          </p:nvSpPr>
          <p:spPr>
            <a:xfrm>
              <a:off x="1799589" y="5918061"/>
              <a:ext cx="4725327" cy="646331"/>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どこかのテロリスト組織の紋章を</a:t>
              </a:r>
              <a:endParaRPr lang="en-US" altLang="ja-JP" b="1" dirty="0" smtClean="0">
                <a:effectLst>
                  <a:glow rad="127000">
                    <a:schemeClr val="bg1"/>
                  </a:glow>
                </a:effectLst>
              </a:endParaRPr>
            </a:p>
            <a:p>
              <a:r>
                <a:rPr lang="ja-JP" altLang="en-US" b="1" dirty="0" smtClean="0">
                  <a:effectLst>
                    <a:glow rad="127000">
                      <a:schemeClr val="bg1"/>
                    </a:glow>
                  </a:effectLst>
                </a:rPr>
                <a:t>イメージして作りました。</a:t>
              </a:r>
              <a:endParaRPr lang="en-US" altLang="ja-JP" b="1" dirty="0" smtClean="0">
                <a:effectLst>
                  <a:glow rad="127000">
                    <a:schemeClr val="bg1"/>
                  </a:glow>
                </a:effectLst>
              </a:endParaRPr>
            </a:p>
          </p:txBody>
        </p:sp>
        <p:sp>
          <p:nvSpPr>
            <p:cNvPr id="20" name="テキスト ボックス 19"/>
            <p:cNvSpPr txBox="1"/>
            <p:nvPr/>
          </p:nvSpPr>
          <p:spPr>
            <a:xfrm>
              <a:off x="1799589" y="5444527"/>
              <a:ext cx="4725327" cy="584775"/>
            </a:xfrm>
            <a:prstGeom prst="rect">
              <a:avLst/>
            </a:prstGeom>
            <a:noFill/>
            <a:effectLst>
              <a:glow rad="127000">
                <a:schemeClr val="bg1"/>
              </a:glow>
            </a:effectLst>
          </p:spPr>
          <p:txBody>
            <a:bodyPr wrap="square" rtlCol="0">
              <a:spAutoFit/>
            </a:bodyPr>
            <a:lstStyle/>
            <a:p>
              <a:r>
                <a:rPr lang="en-US" altLang="ja-JP" sz="3200" b="1" dirty="0" smtClean="0">
                  <a:solidFill>
                    <a:srgbClr val="FF0000"/>
                  </a:solidFill>
                  <a:effectLst>
                    <a:glow rad="127000">
                      <a:schemeClr val="bg1"/>
                    </a:glow>
                  </a:effectLst>
                </a:rPr>
                <a:t>R</a:t>
              </a:r>
              <a:r>
                <a:rPr lang="en-US" altLang="ja-JP" sz="3200" b="1" dirty="0" smtClean="0">
                  <a:effectLst>
                    <a:glow rad="127000">
                      <a:schemeClr val="bg1"/>
                    </a:glow>
                  </a:effectLst>
                </a:rPr>
                <a:t>EDTEAM </a:t>
              </a:r>
              <a:r>
                <a:rPr lang="ja-JP" altLang="en-US" sz="3200" b="1" dirty="0" smtClean="0">
                  <a:effectLst>
                    <a:glow rad="127000">
                      <a:schemeClr val="bg1"/>
                    </a:glow>
                  </a:effectLst>
                </a:rPr>
                <a:t>ロゴ</a:t>
              </a:r>
              <a:endParaRPr lang="en-US" altLang="ja-JP" sz="3200" b="1" dirty="0" smtClean="0">
                <a:effectLst>
                  <a:glow rad="127000">
                    <a:schemeClr val="bg1"/>
                  </a:glow>
                </a:effectLst>
              </a:endParaRPr>
            </a:p>
          </p:txBody>
        </p:sp>
      </p:grpSp>
      <p:sp>
        <p:nvSpPr>
          <p:cNvPr id="21" name="テキスト ボックス 20"/>
          <p:cNvSpPr txBox="1"/>
          <p:nvPr/>
        </p:nvSpPr>
        <p:spPr>
          <a:xfrm>
            <a:off x="233403" y="1365071"/>
            <a:ext cx="6096277" cy="584775"/>
          </a:xfrm>
          <a:prstGeom prst="rect">
            <a:avLst/>
          </a:prstGeom>
          <a:noFill/>
          <a:effectLst>
            <a:glow rad="127000">
              <a:schemeClr val="bg1"/>
            </a:glow>
          </a:effectLst>
        </p:spPr>
        <p:txBody>
          <a:bodyPr wrap="square" rtlCol="0">
            <a:spAutoFit/>
          </a:bodyPr>
          <a:lstStyle/>
          <a:p>
            <a:r>
              <a:rPr lang="ja-JP" altLang="en-US" sz="3200" b="1" dirty="0" smtClean="0">
                <a:effectLst>
                  <a:glow rad="127000">
                    <a:schemeClr val="bg1"/>
                  </a:glow>
                </a:effectLst>
              </a:rPr>
              <a:t>チームエンブレム</a:t>
            </a:r>
            <a:endParaRPr lang="en-US" altLang="ja-JP" sz="3200" b="1" dirty="0" smtClean="0">
              <a:effectLst>
                <a:glow rad="127000">
                  <a:schemeClr val="bg1"/>
                </a:glow>
              </a:effectLst>
            </a:endParaRPr>
          </a:p>
        </p:txBody>
      </p:sp>
      <p:sp>
        <p:nvSpPr>
          <p:cNvPr id="22" name="テキスト ボックス 21"/>
          <p:cNvSpPr txBox="1"/>
          <p:nvPr/>
        </p:nvSpPr>
        <p:spPr>
          <a:xfrm>
            <a:off x="233403" y="1842641"/>
            <a:ext cx="6259935" cy="1200329"/>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試合終了後のリザルトで必要になったので急遽作ることに</a:t>
            </a:r>
            <a:endParaRPr lang="en-US" altLang="ja-JP" b="1" dirty="0" smtClean="0">
              <a:effectLst>
                <a:glow rad="127000">
                  <a:schemeClr val="bg1"/>
                </a:glow>
              </a:effectLst>
            </a:endParaRPr>
          </a:p>
          <a:p>
            <a:r>
              <a:rPr lang="ja-JP" altLang="en-US" b="1" dirty="0" smtClean="0">
                <a:effectLst>
                  <a:glow rad="127000">
                    <a:schemeClr val="bg1"/>
                  </a:glow>
                </a:effectLst>
              </a:rPr>
              <a:t>なったチームロゴのテクスチャです。</a:t>
            </a:r>
            <a:r>
              <a:rPr lang="ja-JP" altLang="en-US" b="1" dirty="0">
                <a:effectLst>
                  <a:glow rad="127000">
                    <a:schemeClr val="bg1"/>
                  </a:glow>
                </a:effectLst>
              </a:rPr>
              <a:t>普段からエンブレムが色々出てくるゲーム</a:t>
            </a:r>
            <a:r>
              <a:rPr lang="ja-JP" altLang="en-US" b="1" dirty="0" smtClean="0">
                <a:effectLst>
                  <a:glow rad="127000">
                    <a:schemeClr val="bg1"/>
                  </a:glow>
                </a:effectLst>
              </a:rPr>
              <a:t>をたくさんやっていたのでアイデアで困ることはなかったです。</a:t>
            </a:r>
            <a:endParaRPr lang="en-US" altLang="ja-JP" b="1" dirty="0" smtClean="0">
              <a:effectLst>
                <a:glow rad="127000">
                  <a:schemeClr val="bg1"/>
                </a:glow>
              </a:effectLst>
            </a:endParaRPr>
          </a:p>
        </p:txBody>
      </p:sp>
      <p:grpSp>
        <p:nvGrpSpPr>
          <p:cNvPr id="23" name="グループ化 22"/>
          <p:cNvGrpSpPr/>
          <p:nvPr/>
        </p:nvGrpSpPr>
        <p:grpSpPr>
          <a:xfrm>
            <a:off x="375643" y="5952208"/>
            <a:ext cx="5207001" cy="809884"/>
            <a:chOff x="375643" y="591060"/>
            <a:chExt cx="5207001" cy="809884"/>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25" name="テキスト ボックス 24"/>
            <p:cNvSpPr txBox="1"/>
            <p:nvPr/>
          </p:nvSpPr>
          <p:spPr>
            <a:xfrm>
              <a:off x="1230986" y="661259"/>
              <a:ext cx="4194454" cy="461665"/>
            </a:xfrm>
            <a:prstGeom prst="rect">
              <a:avLst/>
            </a:prstGeom>
            <a:noFill/>
          </p:spPr>
          <p:txBody>
            <a:bodyPr wrap="square" rtlCol="0">
              <a:spAutoFit/>
            </a:bodyPr>
            <a:lstStyle/>
            <a:p>
              <a:r>
                <a:rPr lang="ja-JP" altLang="en-US" sz="2400" b="1" dirty="0" smtClean="0"/>
                <a:t>ゲーム画面</a:t>
              </a:r>
              <a:endParaRPr kumimoji="1" lang="ja-JP" altLang="en-US" sz="2400" b="1" dirty="0"/>
            </a:p>
          </p:txBody>
        </p:sp>
      </p:grpSp>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984" y="6832291"/>
            <a:ext cx="3762268" cy="2115246"/>
          </a:xfrm>
          <a:prstGeom prst="rect">
            <a:avLst/>
          </a:prstGeom>
        </p:spPr>
      </p:pic>
      <p:sp>
        <p:nvSpPr>
          <p:cNvPr id="28" name="テキスト ボックス 27"/>
          <p:cNvSpPr txBox="1"/>
          <p:nvPr/>
        </p:nvSpPr>
        <p:spPr>
          <a:xfrm>
            <a:off x="399984" y="8939713"/>
            <a:ext cx="4523660" cy="369332"/>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▲実際のゲーム画面</a:t>
            </a:r>
            <a:endParaRPr lang="en-US" altLang="ja-JP" b="1" dirty="0" smtClean="0">
              <a:effectLst>
                <a:glow rad="127000">
                  <a:schemeClr val="bg1"/>
                </a:glow>
              </a:effectLst>
            </a:endParaRPr>
          </a:p>
        </p:txBody>
      </p:sp>
      <p:sp>
        <p:nvSpPr>
          <p:cNvPr id="29" name="テキスト ボックス 28"/>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32</a:t>
            </a:r>
            <a:endParaRPr kumimoji="1" lang="ja-JP" altLang="en-US" b="1" dirty="0">
              <a:effectLst>
                <a:glow rad="127000">
                  <a:schemeClr val="bg1"/>
                </a:glow>
              </a:effectLst>
            </a:endParaRPr>
          </a:p>
        </p:txBody>
      </p:sp>
    </p:spTree>
    <p:extLst>
      <p:ext uri="{BB962C8B-B14F-4D97-AF65-F5344CB8AC3E}">
        <p14:creationId xmlns:p14="http://schemas.microsoft.com/office/powerpoint/2010/main" val="758968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5" name="角丸四角形 4"/>
          <p:cNvSpPr/>
          <p:nvPr/>
        </p:nvSpPr>
        <p:spPr>
          <a:xfrm>
            <a:off x="3064476" y="172994"/>
            <a:ext cx="3632887" cy="20017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157728" y="353568"/>
            <a:ext cx="2609088" cy="307777"/>
          </a:xfrm>
          <a:prstGeom prst="rect">
            <a:avLst/>
          </a:prstGeom>
          <a:noFill/>
        </p:spPr>
        <p:txBody>
          <a:bodyPr wrap="square" rtlCol="0">
            <a:spAutoFit/>
          </a:bodyPr>
          <a:lstStyle/>
          <a:p>
            <a:r>
              <a:rPr kumimoji="1" lang="en-US" altLang="ja-JP" sz="1400" dirty="0" smtClean="0"/>
              <a:t>ISBN000-0-00-000000-0</a:t>
            </a:r>
            <a:endParaRPr kumimoji="1" lang="ja-JP" altLang="en-US" sz="1400" dirty="0"/>
          </a:p>
        </p:txBody>
      </p:sp>
      <p:sp>
        <p:nvSpPr>
          <p:cNvPr id="10" name="テキスト ボックス 9"/>
          <p:cNvSpPr txBox="1"/>
          <p:nvPr/>
        </p:nvSpPr>
        <p:spPr>
          <a:xfrm>
            <a:off x="3157728" y="534142"/>
            <a:ext cx="2609088" cy="307777"/>
          </a:xfrm>
          <a:prstGeom prst="rect">
            <a:avLst/>
          </a:prstGeom>
          <a:noFill/>
        </p:spPr>
        <p:txBody>
          <a:bodyPr wrap="square" rtlCol="0">
            <a:spAutoFit/>
          </a:bodyPr>
          <a:lstStyle/>
          <a:p>
            <a:r>
              <a:rPr kumimoji="1" lang="en-US" altLang="ja-JP" sz="1400" dirty="0" smtClean="0"/>
              <a:t>A0000 \0E</a:t>
            </a:r>
            <a:endParaRPr kumimoji="1" lang="ja-JP" altLang="en-US" sz="1400" dirty="0"/>
          </a:p>
        </p:txBody>
      </p:sp>
      <p:sp>
        <p:nvSpPr>
          <p:cNvPr id="11" name="テキスト ボックス 10"/>
          <p:cNvSpPr txBox="1"/>
          <p:nvPr/>
        </p:nvSpPr>
        <p:spPr>
          <a:xfrm>
            <a:off x="3157728" y="868604"/>
            <a:ext cx="603504" cy="307777"/>
          </a:xfrm>
          <a:prstGeom prst="rect">
            <a:avLst/>
          </a:prstGeom>
          <a:noFill/>
        </p:spPr>
        <p:txBody>
          <a:bodyPr wrap="square" rtlCol="0">
            <a:spAutoFit/>
          </a:bodyPr>
          <a:lstStyle/>
          <a:p>
            <a:r>
              <a:rPr lang="ja-JP" altLang="en-US" sz="1400" b="1" dirty="0"/>
              <a:t>定価</a:t>
            </a:r>
            <a:endParaRPr kumimoji="1" lang="ja-JP" altLang="en-US" sz="1400" b="1" dirty="0"/>
          </a:p>
        </p:txBody>
      </p:sp>
      <p:sp>
        <p:nvSpPr>
          <p:cNvPr id="12" name="テキスト ボックス 11"/>
          <p:cNvSpPr txBox="1"/>
          <p:nvPr/>
        </p:nvSpPr>
        <p:spPr>
          <a:xfrm>
            <a:off x="3685032" y="868604"/>
            <a:ext cx="957072" cy="307777"/>
          </a:xfrm>
          <a:prstGeom prst="rect">
            <a:avLst/>
          </a:prstGeom>
          <a:noFill/>
          <a:ln>
            <a:solidFill>
              <a:schemeClr val="tx1"/>
            </a:solidFill>
          </a:ln>
        </p:spPr>
        <p:txBody>
          <a:bodyPr wrap="square" rtlCol="0">
            <a:spAutoFit/>
          </a:bodyPr>
          <a:lstStyle/>
          <a:p>
            <a:r>
              <a:rPr lang="ja-JP" altLang="en-US" sz="1400" b="1" dirty="0" smtClean="0"/>
              <a:t>本体 ０円</a:t>
            </a:r>
            <a:endParaRPr kumimoji="1" lang="ja-JP" altLang="en-US" sz="1400" b="1" dirty="0"/>
          </a:p>
        </p:txBody>
      </p:sp>
      <p:sp>
        <p:nvSpPr>
          <p:cNvPr id="13" name="テキスト ボックス 12"/>
          <p:cNvSpPr txBox="1"/>
          <p:nvPr/>
        </p:nvSpPr>
        <p:spPr>
          <a:xfrm>
            <a:off x="4565904" y="868604"/>
            <a:ext cx="603504" cy="307777"/>
          </a:xfrm>
          <a:prstGeom prst="rect">
            <a:avLst/>
          </a:prstGeom>
          <a:noFill/>
        </p:spPr>
        <p:txBody>
          <a:bodyPr wrap="square" rtlCol="0">
            <a:spAutoFit/>
          </a:bodyPr>
          <a:lstStyle/>
          <a:p>
            <a:r>
              <a:rPr lang="ja-JP" altLang="en-US" sz="1400" b="1" dirty="0" smtClean="0"/>
              <a:t>＋税</a:t>
            </a:r>
            <a:endParaRPr kumimoji="1" lang="ja-JP" altLang="en-US" sz="1400" b="1" dirty="0"/>
          </a:p>
        </p:txBody>
      </p:sp>
      <p:sp>
        <p:nvSpPr>
          <p:cNvPr id="14" name="テキスト ボックス 13"/>
          <p:cNvSpPr txBox="1"/>
          <p:nvPr/>
        </p:nvSpPr>
        <p:spPr>
          <a:xfrm>
            <a:off x="3157728" y="1181471"/>
            <a:ext cx="2609088" cy="261610"/>
          </a:xfrm>
          <a:prstGeom prst="rect">
            <a:avLst/>
          </a:prstGeom>
          <a:noFill/>
        </p:spPr>
        <p:txBody>
          <a:bodyPr wrap="square" rtlCol="0">
            <a:spAutoFit/>
          </a:bodyPr>
          <a:lstStyle/>
          <a:p>
            <a:r>
              <a:rPr kumimoji="1" lang="ja-JP" altLang="en-US" sz="1100" dirty="0" smtClean="0"/>
              <a:t>発行：第０岸田小隊</a:t>
            </a:r>
            <a:endParaRPr kumimoji="1" lang="ja-JP" altLang="en-US" sz="1100" dirty="0"/>
          </a:p>
        </p:txBody>
      </p:sp>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78" y="1515933"/>
            <a:ext cx="1214539" cy="512068"/>
          </a:xfrm>
          <a:prstGeom prst="rect">
            <a:avLst/>
          </a:prstGeom>
          <a:effectLst>
            <a:glow rad="25400">
              <a:schemeClr val="tx1"/>
            </a:glow>
          </a:effectLst>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022" y="477102"/>
            <a:ext cx="1046350" cy="455836"/>
          </a:xfrm>
          <a:prstGeom prst="rect">
            <a:avLst/>
          </a:prstGeom>
        </p:spPr>
      </p:pic>
      <p:sp>
        <p:nvSpPr>
          <p:cNvPr id="17" name="テキスト ボックス 16"/>
          <p:cNvSpPr txBox="1"/>
          <p:nvPr/>
        </p:nvSpPr>
        <p:spPr>
          <a:xfrm>
            <a:off x="5401743" y="857806"/>
            <a:ext cx="985629" cy="276999"/>
          </a:xfrm>
          <a:prstGeom prst="rect">
            <a:avLst/>
          </a:prstGeom>
          <a:noFill/>
        </p:spPr>
        <p:txBody>
          <a:bodyPr wrap="square" rtlCol="0">
            <a:spAutoFit/>
          </a:bodyPr>
          <a:lstStyle/>
          <a:p>
            <a:r>
              <a:rPr kumimoji="1" lang="en-US" altLang="ja-JP" sz="1200" dirty="0" smtClean="0"/>
              <a:t>19980914</a:t>
            </a:r>
            <a:endParaRPr kumimoji="1" lang="ja-JP" altLang="en-US" sz="1200" dirty="0"/>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022" y="1154411"/>
            <a:ext cx="1046350" cy="455836"/>
          </a:xfrm>
          <a:prstGeom prst="rect">
            <a:avLst/>
          </a:prstGeom>
        </p:spPr>
      </p:pic>
      <p:sp>
        <p:nvSpPr>
          <p:cNvPr id="19" name="テキスト ボックス 18"/>
          <p:cNvSpPr txBox="1"/>
          <p:nvPr/>
        </p:nvSpPr>
        <p:spPr>
          <a:xfrm>
            <a:off x="5401743" y="1535115"/>
            <a:ext cx="985629" cy="276999"/>
          </a:xfrm>
          <a:prstGeom prst="rect">
            <a:avLst/>
          </a:prstGeom>
          <a:noFill/>
        </p:spPr>
        <p:txBody>
          <a:bodyPr wrap="square" rtlCol="0">
            <a:spAutoFit/>
          </a:bodyPr>
          <a:lstStyle/>
          <a:p>
            <a:r>
              <a:rPr kumimoji="1" lang="en-US" altLang="ja-JP" sz="1200" dirty="0" smtClean="0"/>
              <a:t>00000000</a:t>
            </a:r>
            <a:endParaRPr kumimoji="1" lang="ja-JP" altLang="en-US" sz="1200" dirty="0"/>
          </a:p>
        </p:txBody>
      </p:sp>
      <p:sp>
        <p:nvSpPr>
          <p:cNvPr id="24" name="正方形/長方形 23"/>
          <p:cNvSpPr/>
          <p:nvPr/>
        </p:nvSpPr>
        <p:spPr>
          <a:xfrm>
            <a:off x="0" y="7537622"/>
            <a:ext cx="6882714" cy="2368378"/>
          </a:xfrm>
          <a:prstGeom prst="rect">
            <a:avLst/>
          </a:prstGeom>
          <a:solidFill>
            <a:srgbClr val="F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24714" y="7537622"/>
            <a:ext cx="7073214" cy="236837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0" y="7598089"/>
            <a:ext cx="6882714" cy="415498"/>
          </a:xfrm>
          <a:prstGeom prst="rect">
            <a:avLst/>
          </a:prstGeom>
          <a:noFill/>
        </p:spPr>
        <p:txBody>
          <a:bodyPr wrap="square" rtlCol="0">
            <a:spAutoFit/>
          </a:bodyPr>
          <a:lstStyle/>
          <a:p>
            <a:pPr algn="ctr"/>
            <a:r>
              <a:rPr lang="ja-JP" altLang="en-US" sz="2100" dirty="0" smtClean="0">
                <a:latin typeface="HGS明朝B" panose="02020800000000000000" pitchFamily="18" charset="-128"/>
                <a:ea typeface="HGS明朝B" panose="02020800000000000000" pitchFamily="18" charset="-128"/>
              </a:rPr>
              <a:t>各種機体解説、マップ紹介、ゲーム未使用資料を掲載</a:t>
            </a:r>
            <a:endParaRPr kumimoji="1" lang="ja-JP" altLang="en-US" sz="2100" dirty="0">
              <a:latin typeface="HGS明朝B" panose="02020800000000000000" pitchFamily="18" charset="-128"/>
              <a:ea typeface="HGS明朝B" panose="02020800000000000000" pitchFamily="18" charset="-128"/>
            </a:endParaRPr>
          </a:p>
        </p:txBody>
      </p:sp>
      <p:pic>
        <p:nvPicPr>
          <p:cNvPr id="36" name="図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3210" y="3864071"/>
            <a:ext cx="1358533" cy="1696311"/>
          </a:xfrm>
          <a:prstGeom prst="rect">
            <a:avLst/>
          </a:prstGeom>
        </p:spPr>
      </p:pic>
      <p:pic>
        <p:nvPicPr>
          <p:cNvPr id="37" name="図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0440" y="3953154"/>
            <a:ext cx="1603515" cy="1518143"/>
          </a:xfrm>
          <a:prstGeom prst="rect">
            <a:avLst/>
          </a:prstGeom>
        </p:spPr>
      </p:pic>
      <p:sp>
        <p:nvSpPr>
          <p:cNvPr id="22" name="テキスト ボックス 21"/>
          <p:cNvSpPr txBox="1"/>
          <p:nvPr/>
        </p:nvSpPr>
        <p:spPr>
          <a:xfrm>
            <a:off x="4462375" y="8074054"/>
            <a:ext cx="2356713" cy="707886"/>
          </a:xfrm>
          <a:prstGeom prst="rect">
            <a:avLst/>
          </a:prstGeom>
          <a:noFill/>
        </p:spPr>
        <p:txBody>
          <a:bodyPr wrap="square" rtlCol="0">
            <a:spAutoFit/>
          </a:bodyPr>
          <a:lstStyle/>
          <a:p>
            <a:pPr algn="ctr"/>
            <a:r>
              <a:rPr lang="en-US" altLang="ja-JP" sz="2000" dirty="0" smtClean="0">
                <a:latin typeface="HGS明朝B" panose="02020800000000000000" pitchFamily="18" charset="-128"/>
                <a:ea typeface="HGS明朝B" panose="02020800000000000000" pitchFamily="18" charset="-128"/>
              </a:rPr>
              <a:t>FTONTLINE</a:t>
            </a:r>
            <a:r>
              <a:rPr lang="ja-JP" altLang="en-US" sz="2000" dirty="0" smtClean="0">
                <a:latin typeface="HGS明朝B" panose="02020800000000000000" pitchFamily="18" charset="-128"/>
                <a:ea typeface="HGS明朝B" panose="02020800000000000000" pitchFamily="18" charset="-128"/>
              </a:rPr>
              <a:t>ファン</a:t>
            </a:r>
            <a:endParaRPr lang="en-US" altLang="ja-JP" sz="2000" dirty="0" smtClean="0">
              <a:latin typeface="HGS明朝B" panose="02020800000000000000" pitchFamily="18" charset="-128"/>
              <a:ea typeface="HGS明朝B" panose="02020800000000000000" pitchFamily="18" charset="-128"/>
            </a:endParaRPr>
          </a:p>
          <a:p>
            <a:pPr algn="ctr"/>
            <a:r>
              <a:rPr kumimoji="1" lang="ja-JP" altLang="en-US" sz="2000" dirty="0">
                <a:latin typeface="HGS明朝B" panose="02020800000000000000" pitchFamily="18" charset="-128"/>
                <a:ea typeface="HGS明朝B" panose="02020800000000000000" pitchFamily="18" charset="-128"/>
              </a:rPr>
              <a:t>必見</a:t>
            </a:r>
            <a:r>
              <a:rPr kumimoji="1" lang="ja-JP" altLang="en-US" sz="2000" dirty="0" smtClean="0">
                <a:latin typeface="HGS明朝B" panose="02020800000000000000" pitchFamily="18" charset="-128"/>
                <a:ea typeface="HGS明朝B" panose="02020800000000000000" pitchFamily="18" charset="-128"/>
              </a:rPr>
              <a:t>の一冊</a:t>
            </a:r>
            <a:endParaRPr kumimoji="1" lang="ja-JP" altLang="en-US" sz="2000" dirty="0">
              <a:latin typeface="HGS明朝B" panose="02020800000000000000" pitchFamily="18" charset="-128"/>
              <a:ea typeface="HGS明朝B" panose="02020800000000000000" pitchFamily="18" charset="-128"/>
            </a:endParaRPr>
          </a:p>
        </p:txBody>
      </p:sp>
      <p:pic>
        <p:nvPicPr>
          <p:cNvPr id="26" name="図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2933" y="8931538"/>
            <a:ext cx="1726266" cy="727820"/>
          </a:xfrm>
          <a:prstGeom prst="rect">
            <a:avLst/>
          </a:prstGeom>
          <a:effectLst>
            <a:glow rad="63500">
              <a:schemeClr val="tx1"/>
            </a:glow>
          </a:effectLst>
        </p:spPr>
      </p:pic>
      <p:sp>
        <p:nvSpPr>
          <p:cNvPr id="2" name="正方形/長方形 1"/>
          <p:cNvSpPr/>
          <p:nvPr/>
        </p:nvSpPr>
        <p:spPr>
          <a:xfrm>
            <a:off x="114763" y="8074054"/>
            <a:ext cx="1330977" cy="1675427"/>
          </a:xfrm>
          <a:prstGeom prst="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560503" y="8074054"/>
            <a:ext cx="1330977" cy="1675427"/>
          </a:xfrm>
          <a:prstGeom prst="rect">
            <a:avLst/>
          </a:prstGeom>
          <a:blipFill>
            <a:blip r:embed="rId9"/>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3005503" y="8074054"/>
            <a:ext cx="1330977" cy="1675427"/>
          </a:xfrm>
          <a:prstGeom prst="rect">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9168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5" y="179806"/>
            <a:ext cx="6388443" cy="1631216"/>
          </a:xfrm>
          <a:prstGeom prst="rect">
            <a:avLst/>
          </a:prstGeom>
          <a:noFill/>
        </p:spPr>
        <p:txBody>
          <a:bodyPr wrap="square" rtlCol="0">
            <a:spAutoFit/>
          </a:bodyPr>
          <a:lstStyle/>
          <a:p>
            <a:r>
              <a:rPr lang="ja-JP" altLang="en-US" sz="6000" b="1" dirty="0" smtClean="0">
                <a:solidFill>
                  <a:schemeClr val="bg1"/>
                </a:solidFill>
                <a:latin typeface="HGS明朝B" panose="02020800000000000000" pitchFamily="18" charset="-128"/>
                <a:ea typeface="HGS明朝B" panose="02020800000000000000" pitchFamily="18" charset="-128"/>
              </a:rPr>
              <a:t>イメージボード</a:t>
            </a:r>
            <a:endParaRPr lang="en-US" altLang="ja-JP" sz="6000" b="1" dirty="0" smtClean="0">
              <a:solidFill>
                <a:schemeClr val="bg1"/>
              </a:solidFill>
              <a:latin typeface="HGS明朝B" panose="02020800000000000000" pitchFamily="18" charset="-128"/>
              <a:ea typeface="HGS明朝B" panose="02020800000000000000" pitchFamily="18" charset="-128"/>
            </a:endParaRPr>
          </a:p>
          <a:p>
            <a:r>
              <a:rPr lang="en-US" altLang="ja-JP" sz="4000" b="1" dirty="0" smtClean="0">
                <a:solidFill>
                  <a:schemeClr val="bg1"/>
                </a:solidFill>
                <a:latin typeface="HGS明朝B" panose="02020800000000000000" pitchFamily="18" charset="-128"/>
                <a:ea typeface="HGS明朝B" panose="02020800000000000000" pitchFamily="18" charset="-128"/>
              </a:rPr>
              <a:t>-Image Board-</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969044"/>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ゲームイメージ</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5413"/>
            <a:ext cx="6858000" cy="4191000"/>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34952"/>
            <a:ext cx="6858000" cy="3363755"/>
          </a:xfrm>
          <a:prstGeom prst="rect">
            <a:avLst/>
          </a:prstGeom>
        </p:spPr>
      </p:pic>
    </p:spTree>
    <p:extLst>
      <p:ext uri="{BB962C8B-B14F-4D97-AF65-F5344CB8AC3E}">
        <p14:creationId xmlns:p14="http://schemas.microsoft.com/office/powerpoint/2010/main" val="3044398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テキスト ボックス 6"/>
          <p:cNvSpPr txBox="1"/>
          <p:nvPr/>
        </p:nvSpPr>
        <p:spPr>
          <a:xfrm>
            <a:off x="289146" y="1392646"/>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チームメンバーでゲームのイメージを膨らませる</a:t>
            </a:r>
            <a:endParaRPr kumimoji="1" lang="en-US" altLang="ja-JP" sz="2000" b="1" dirty="0" smtClean="0">
              <a:effectLst>
                <a:glow rad="127000">
                  <a:schemeClr val="bg1"/>
                </a:glow>
              </a:effectLst>
            </a:endParaRPr>
          </a:p>
          <a:p>
            <a:r>
              <a:rPr lang="ja-JP" altLang="en-US" sz="2000" b="1" dirty="0" smtClean="0">
                <a:effectLst>
                  <a:glow rad="127000">
                    <a:schemeClr val="bg1"/>
                  </a:glow>
                </a:effectLst>
              </a:rPr>
              <a:t>ために制作したゲームイメージの画像です。</a:t>
            </a:r>
            <a:endParaRPr kumimoji="1" lang="ja-JP" altLang="en-US" sz="2000" b="1" dirty="0">
              <a:effectLst>
                <a:glow rad="127000">
                  <a:schemeClr val="bg1"/>
                </a:glow>
              </a:effectLst>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46" y="2088175"/>
            <a:ext cx="5053914" cy="2842826"/>
          </a:xfrm>
          <a:prstGeom prst="rect">
            <a:avLst/>
          </a:prstGeom>
        </p:spPr>
      </p:pic>
      <p:sp>
        <p:nvSpPr>
          <p:cNvPr id="9" name="テキスト ボックス 8"/>
          <p:cNvSpPr txBox="1"/>
          <p:nvPr/>
        </p:nvSpPr>
        <p:spPr>
          <a:xfrm>
            <a:off x="226400" y="4943358"/>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sz="2000" dirty="0">
                <a:effectLst>
                  <a:glow rad="38100">
                    <a:schemeClr val="bg1"/>
                  </a:glow>
                </a:effectLst>
              </a:rPr>
              <a:t>当時</a:t>
            </a:r>
            <a:r>
              <a:rPr lang="ja-JP" altLang="en-US" sz="2000" dirty="0" smtClean="0">
                <a:effectLst>
                  <a:glow rad="38100">
                    <a:schemeClr val="bg1"/>
                  </a:glow>
                </a:effectLst>
              </a:rPr>
              <a:t>は部位破壊の要素も入れる予定でした。</a:t>
            </a:r>
            <a:endParaRPr lang="en-US" altLang="ja-JP" sz="2000" dirty="0" smtClean="0">
              <a:effectLst>
                <a:glow rad="38100">
                  <a:schemeClr val="bg1"/>
                </a:glow>
              </a:effectLst>
            </a:endParaRPr>
          </a:p>
        </p:txBody>
      </p:sp>
      <p:grpSp>
        <p:nvGrpSpPr>
          <p:cNvPr id="14" name="グループ化 13"/>
          <p:cNvGrpSpPr/>
          <p:nvPr/>
        </p:nvGrpSpPr>
        <p:grpSpPr>
          <a:xfrm>
            <a:off x="289146" y="540389"/>
            <a:ext cx="5207001" cy="855801"/>
            <a:chOff x="289146" y="540389"/>
            <a:chExt cx="5207001" cy="855801"/>
          </a:xfrm>
        </p:grpSpPr>
        <p:grpSp>
          <p:nvGrpSpPr>
            <p:cNvPr id="10" name="グループ化 9"/>
            <p:cNvGrpSpPr/>
            <p:nvPr/>
          </p:nvGrpSpPr>
          <p:grpSpPr>
            <a:xfrm>
              <a:off x="289146" y="540389"/>
              <a:ext cx="5207001" cy="855801"/>
              <a:chOff x="289146" y="540389"/>
              <a:chExt cx="5207001" cy="855801"/>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2" name="テキスト ボックス 11"/>
              <p:cNvSpPr txBox="1"/>
              <p:nvPr/>
            </p:nvSpPr>
            <p:spPr>
              <a:xfrm>
                <a:off x="1086845" y="540389"/>
                <a:ext cx="4287382" cy="523220"/>
              </a:xfrm>
              <a:prstGeom prst="rect">
                <a:avLst/>
              </a:prstGeom>
              <a:noFill/>
            </p:spPr>
            <p:txBody>
              <a:bodyPr wrap="square" rtlCol="0">
                <a:spAutoFit/>
              </a:bodyPr>
              <a:lstStyle/>
              <a:p>
                <a:r>
                  <a:rPr lang="ja-JP" altLang="en-US" sz="2800" b="1" dirty="0" smtClean="0"/>
                  <a:t>ゲーム</a:t>
                </a:r>
                <a:r>
                  <a:rPr lang="ja-JP" altLang="en-US" sz="2800" b="1" dirty="0"/>
                  <a:t>イメージ</a:t>
                </a:r>
                <a:endParaRPr kumimoji="1" lang="ja-JP" altLang="en-US" sz="2800" b="1" dirty="0"/>
              </a:p>
            </p:txBody>
          </p:sp>
        </p:grpSp>
        <p:sp>
          <p:nvSpPr>
            <p:cNvPr id="13" name="テキスト ボックス 12"/>
            <p:cNvSpPr txBox="1"/>
            <p:nvPr/>
          </p:nvSpPr>
          <p:spPr>
            <a:xfrm>
              <a:off x="2277163" y="863305"/>
              <a:ext cx="2269437" cy="338554"/>
            </a:xfrm>
            <a:prstGeom prst="rect">
              <a:avLst/>
            </a:prstGeom>
            <a:noFill/>
          </p:spPr>
          <p:txBody>
            <a:bodyPr wrap="square" rtlCol="0">
              <a:spAutoFit/>
            </a:bodyPr>
            <a:lstStyle/>
            <a:p>
              <a:r>
                <a:rPr lang="en-US" altLang="ja-JP" sz="1600" b="1" dirty="0" smtClean="0"/>
                <a:t>(</a:t>
              </a:r>
              <a:r>
                <a:rPr lang="ja-JP" altLang="en-US" sz="1600" b="1" dirty="0" smtClean="0"/>
                <a:t>アクションパート</a:t>
              </a:r>
              <a:r>
                <a:rPr lang="en-US" altLang="ja-JP" sz="1600" b="1" dirty="0" smtClean="0"/>
                <a:t>)</a:t>
              </a:r>
              <a:endParaRPr kumimoji="1" lang="ja-JP" altLang="en-US" sz="1600" b="1" dirty="0"/>
            </a:p>
          </p:txBody>
        </p:sp>
      </p:grpSp>
      <p:sp>
        <p:nvSpPr>
          <p:cNvPr id="17" name="テキスト ボックス 16"/>
          <p:cNvSpPr txBox="1"/>
          <p:nvPr/>
        </p:nvSpPr>
        <p:spPr>
          <a:xfrm>
            <a:off x="289146" y="8664989"/>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▲ゲーム画面マスター版</a:t>
            </a:r>
            <a:r>
              <a:rPr kumimoji="1" lang="en-US" altLang="ja-JP" sz="2000" b="1" dirty="0" smtClean="0">
                <a:effectLst>
                  <a:glow rad="127000">
                    <a:schemeClr val="bg1"/>
                  </a:glow>
                </a:effectLst>
              </a:rPr>
              <a:t>)</a:t>
            </a:r>
          </a:p>
          <a:p>
            <a:r>
              <a:rPr lang="ja-JP" altLang="en-US" sz="2000" dirty="0" smtClean="0">
                <a:effectLst>
                  <a:glow rad="38100">
                    <a:schemeClr val="bg1"/>
                  </a:glow>
                </a:effectLst>
              </a:rPr>
              <a:t>こちらが完成したゲーム画面です。</a:t>
            </a:r>
            <a:endParaRPr lang="en-US" altLang="ja-JP" sz="2000" dirty="0" smtClean="0">
              <a:effectLst>
                <a:glow rad="38100">
                  <a:schemeClr val="bg1"/>
                </a:glow>
              </a:effectLst>
            </a:endParaRPr>
          </a:p>
        </p:txBody>
      </p:sp>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789" y="5705937"/>
            <a:ext cx="5004486" cy="2815022"/>
          </a:xfrm>
          <a:prstGeom prst="rect">
            <a:avLst/>
          </a:prstGeom>
        </p:spPr>
      </p:pic>
      <p:sp>
        <p:nvSpPr>
          <p:cNvPr id="16" name="テキスト ボックス 15"/>
          <p:cNvSpPr txBox="1"/>
          <p:nvPr/>
        </p:nvSpPr>
        <p:spPr>
          <a:xfrm>
            <a:off x="4578385" y="9536668"/>
            <a:ext cx="2279615" cy="369332"/>
          </a:xfrm>
          <a:prstGeom prst="rect">
            <a:avLst/>
          </a:prstGeom>
          <a:noFill/>
        </p:spPr>
        <p:txBody>
          <a:bodyPr wrap="square" rtlCol="0">
            <a:spAutoFit/>
          </a:bodyPr>
          <a:lstStyle/>
          <a:p>
            <a:pPr algn="r"/>
            <a:r>
              <a:rPr lang="en-US" altLang="ja-JP" b="1" dirty="0">
                <a:effectLst>
                  <a:glow rad="127000">
                    <a:schemeClr val="bg1"/>
                  </a:glow>
                </a:effectLst>
              </a:rPr>
              <a:t>4</a:t>
            </a:r>
            <a:endParaRPr kumimoji="1" lang="ja-JP" altLang="en-US" b="1" dirty="0">
              <a:effectLst>
                <a:glow rad="127000">
                  <a:schemeClr val="bg1"/>
                </a:glow>
              </a:effectLst>
            </a:endParaRPr>
          </a:p>
        </p:txBody>
      </p:sp>
    </p:spTree>
    <p:extLst>
      <p:ext uri="{BB962C8B-B14F-4D97-AF65-F5344CB8AC3E}">
        <p14:creationId xmlns:p14="http://schemas.microsoft.com/office/powerpoint/2010/main" val="1278866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30" y="1452218"/>
            <a:ext cx="4720832" cy="2655468"/>
          </a:xfrm>
          <a:prstGeom prst="rect">
            <a:avLst/>
          </a:prstGeom>
        </p:spPr>
      </p:pic>
      <p:sp>
        <p:nvSpPr>
          <p:cNvPr id="16" name="テキスト ボックス 15"/>
          <p:cNvSpPr txBox="1"/>
          <p:nvPr/>
        </p:nvSpPr>
        <p:spPr>
          <a:xfrm>
            <a:off x="238757" y="4063240"/>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▲ロジックツリーイメージ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en-US" altLang="ja-JP" dirty="0" smtClean="0">
                <a:effectLst>
                  <a:glow rad="38100">
                    <a:schemeClr val="bg1"/>
                  </a:glow>
                </a:effectLst>
              </a:rPr>
              <a:t>AI</a:t>
            </a:r>
            <a:r>
              <a:rPr lang="ja-JP" altLang="en-US" dirty="0" smtClean="0">
                <a:effectLst>
                  <a:glow rad="38100">
                    <a:schemeClr val="bg1"/>
                  </a:glow>
                </a:effectLst>
              </a:rPr>
              <a:t>への指示をプレイヤーが作り出す要素ロジックツリーの</a:t>
            </a:r>
            <a:endParaRPr lang="en-US" altLang="ja-JP" dirty="0" smtClean="0">
              <a:effectLst>
                <a:glow rad="38100">
                  <a:schemeClr val="bg1"/>
                </a:glow>
              </a:effectLst>
            </a:endParaRPr>
          </a:p>
          <a:p>
            <a:r>
              <a:rPr lang="ja-JP" altLang="en-US" dirty="0" smtClean="0">
                <a:effectLst>
                  <a:glow rad="38100">
                    <a:schemeClr val="bg1"/>
                  </a:glow>
                </a:effectLst>
              </a:rPr>
              <a:t>イメージ画面です。</a:t>
            </a:r>
            <a:endParaRPr lang="en-US" altLang="ja-JP" dirty="0" smtClean="0">
              <a:effectLst>
                <a:glow rad="38100">
                  <a:schemeClr val="bg1"/>
                </a:glow>
              </a:effectLst>
            </a:endParaRPr>
          </a:p>
        </p:txBody>
      </p:sp>
      <p:grpSp>
        <p:nvGrpSpPr>
          <p:cNvPr id="20" name="グループ化 19"/>
          <p:cNvGrpSpPr/>
          <p:nvPr/>
        </p:nvGrpSpPr>
        <p:grpSpPr>
          <a:xfrm>
            <a:off x="350931" y="540389"/>
            <a:ext cx="5207001" cy="855801"/>
            <a:chOff x="289146" y="540389"/>
            <a:chExt cx="5207001" cy="855801"/>
          </a:xfrm>
        </p:grpSpPr>
        <p:grpSp>
          <p:nvGrpSpPr>
            <p:cNvPr id="21" name="グループ化 20"/>
            <p:cNvGrpSpPr/>
            <p:nvPr/>
          </p:nvGrpSpPr>
          <p:grpSpPr>
            <a:xfrm>
              <a:off x="289146" y="540389"/>
              <a:ext cx="5207001" cy="855801"/>
              <a:chOff x="289146" y="540389"/>
              <a:chExt cx="5207001" cy="855801"/>
            </a:xfrm>
          </p:grpSpPr>
          <p:pic>
            <p:nvPicPr>
              <p:cNvPr id="23" name="図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24" name="テキスト ボックス 23"/>
              <p:cNvSpPr txBox="1"/>
              <p:nvPr/>
            </p:nvSpPr>
            <p:spPr>
              <a:xfrm>
                <a:off x="1086845" y="540389"/>
                <a:ext cx="4287382" cy="523220"/>
              </a:xfrm>
              <a:prstGeom prst="rect">
                <a:avLst/>
              </a:prstGeom>
              <a:noFill/>
            </p:spPr>
            <p:txBody>
              <a:bodyPr wrap="square" rtlCol="0">
                <a:spAutoFit/>
              </a:bodyPr>
              <a:lstStyle/>
              <a:p>
                <a:r>
                  <a:rPr lang="ja-JP" altLang="en-US" sz="2800" b="1" dirty="0" smtClean="0"/>
                  <a:t>ゲーム</a:t>
                </a:r>
                <a:r>
                  <a:rPr lang="ja-JP" altLang="en-US" sz="2800" b="1" dirty="0"/>
                  <a:t>イメージ</a:t>
                </a:r>
                <a:endParaRPr kumimoji="1" lang="ja-JP" altLang="en-US" sz="2800" b="1" dirty="0"/>
              </a:p>
            </p:txBody>
          </p:sp>
        </p:grpSp>
        <p:sp>
          <p:nvSpPr>
            <p:cNvPr id="22" name="テキスト ボックス 21"/>
            <p:cNvSpPr txBox="1"/>
            <p:nvPr/>
          </p:nvSpPr>
          <p:spPr>
            <a:xfrm>
              <a:off x="2095817" y="863305"/>
              <a:ext cx="2269437" cy="338554"/>
            </a:xfrm>
            <a:prstGeom prst="rect">
              <a:avLst/>
            </a:prstGeom>
            <a:noFill/>
          </p:spPr>
          <p:txBody>
            <a:bodyPr wrap="square" rtlCol="0">
              <a:spAutoFit/>
            </a:bodyPr>
            <a:lstStyle/>
            <a:p>
              <a:r>
                <a:rPr lang="en-US" altLang="ja-JP" sz="1600" b="1" dirty="0" smtClean="0"/>
                <a:t>(</a:t>
              </a:r>
              <a:r>
                <a:rPr lang="ja-JP" altLang="en-US" sz="1600" b="1" dirty="0" smtClean="0"/>
                <a:t>ストラテジーパート</a:t>
              </a:r>
              <a:r>
                <a:rPr lang="en-US" altLang="ja-JP" sz="1600" b="1" dirty="0" smtClean="0"/>
                <a:t>)</a:t>
              </a:r>
              <a:endParaRPr kumimoji="1" lang="ja-JP" altLang="en-US" sz="1600" b="1" dirty="0"/>
            </a:p>
          </p:txBody>
        </p:sp>
      </p:grpSp>
      <p:sp>
        <p:nvSpPr>
          <p:cNvPr id="11" name="テキスト ボックス 10"/>
          <p:cNvSpPr txBox="1"/>
          <p:nvPr/>
        </p:nvSpPr>
        <p:spPr>
          <a:xfrm>
            <a:off x="238757" y="8231586"/>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▲ロジックツリー </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完成版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マスター版のロジックツリーです。指示するチップが減り</a:t>
            </a:r>
            <a:endParaRPr lang="en-US" altLang="ja-JP" dirty="0" smtClean="0">
              <a:effectLst>
                <a:glow rad="38100">
                  <a:schemeClr val="bg1"/>
                </a:glow>
              </a:effectLst>
            </a:endParaRPr>
          </a:p>
          <a:p>
            <a:r>
              <a:rPr lang="ja-JP" altLang="en-US" dirty="0" smtClean="0">
                <a:effectLst>
                  <a:glow rad="38100">
                    <a:schemeClr val="bg1"/>
                  </a:glow>
                </a:effectLst>
              </a:rPr>
              <a:t>わかりやすくする工夫をしました。</a:t>
            </a:r>
            <a:endParaRPr lang="en-US" altLang="ja-JP" dirty="0" smtClean="0">
              <a:effectLst>
                <a:glow rad="38100">
                  <a:schemeClr val="bg1"/>
                </a:glow>
              </a:effectLst>
            </a:endParaRPr>
          </a:p>
        </p:txBody>
      </p:sp>
      <p:pic>
        <p:nvPicPr>
          <p:cNvPr id="3" name="図 2"/>
          <p:cNvPicPr>
            <a:picLocks noChangeAspect="1"/>
          </p:cNvPicPr>
          <p:nvPr/>
        </p:nvPicPr>
        <p:blipFill rotWithShape="1">
          <a:blip r:embed="rId5" cstate="print">
            <a:extLst>
              <a:ext uri="{28A0092B-C50C-407E-A947-70E740481C1C}">
                <a14:useLocalDpi xmlns:a14="http://schemas.microsoft.com/office/drawing/2010/main" val="0"/>
              </a:ext>
            </a:extLst>
          </a:blip>
          <a:srcRect t="2967" b="5102"/>
          <a:stretch/>
        </p:blipFill>
        <p:spPr>
          <a:xfrm>
            <a:off x="532230" y="5342084"/>
            <a:ext cx="4720832" cy="2753248"/>
          </a:xfrm>
          <a:prstGeom prst="rect">
            <a:avLst/>
          </a:prstGeom>
        </p:spPr>
      </p:pic>
      <p:sp>
        <p:nvSpPr>
          <p:cNvPr id="13" name="テキスト ボックス 12"/>
          <p:cNvSpPr txBox="1"/>
          <p:nvPr/>
        </p:nvSpPr>
        <p:spPr>
          <a:xfrm>
            <a:off x="0" y="9604389"/>
            <a:ext cx="2279615" cy="369332"/>
          </a:xfrm>
          <a:prstGeom prst="rect">
            <a:avLst/>
          </a:prstGeom>
          <a:noFill/>
        </p:spPr>
        <p:txBody>
          <a:bodyPr wrap="square" rtlCol="0">
            <a:spAutoFit/>
          </a:bodyPr>
          <a:lstStyle/>
          <a:p>
            <a:r>
              <a:rPr lang="en-US" altLang="ja-JP" b="1" dirty="0">
                <a:effectLst>
                  <a:glow rad="127000">
                    <a:schemeClr val="bg1"/>
                  </a:glow>
                </a:effectLst>
              </a:rPr>
              <a:t>5</a:t>
            </a:r>
            <a:endParaRPr kumimoji="1" lang="ja-JP" altLang="en-US" b="1" dirty="0">
              <a:effectLst>
                <a:glow rad="127000">
                  <a:schemeClr val="bg1"/>
                </a:glow>
              </a:effectLst>
            </a:endParaRPr>
          </a:p>
        </p:txBody>
      </p:sp>
    </p:spTree>
    <p:extLst>
      <p:ext uri="{BB962C8B-B14F-4D97-AF65-F5344CB8AC3E}">
        <p14:creationId xmlns:p14="http://schemas.microsoft.com/office/powerpoint/2010/main" val="320460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9" name="グループ化 8"/>
          <p:cNvGrpSpPr/>
          <p:nvPr/>
        </p:nvGrpSpPr>
        <p:grpSpPr>
          <a:xfrm>
            <a:off x="412714" y="586306"/>
            <a:ext cx="5207001" cy="809884"/>
            <a:chOff x="289146" y="586306"/>
            <a:chExt cx="5207001" cy="809884"/>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1" name="テキスト ボックス 10"/>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2" name="テキスト ボックス 11"/>
          <p:cNvSpPr txBox="1"/>
          <p:nvPr/>
        </p:nvSpPr>
        <p:spPr>
          <a:xfrm>
            <a:off x="412714" y="4245039"/>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▲機体選択画面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プレイヤーの機体選択画面のイメージです。</a:t>
            </a:r>
            <a:endParaRPr lang="en-US" altLang="ja-JP" dirty="0" smtClean="0">
              <a:effectLst>
                <a:glow rad="38100">
                  <a:schemeClr val="bg1"/>
                </a:glow>
              </a:effectLst>
            </a:endParaRPr>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19758"/>
            <a:ext cx="4576909" cy="2725281"/>
          </a:xfrm>
          <a:prstGeom prst="rect">
            <a:avLst/>
          </a:prstGeom>
        </p:spPr>
      </p:pic>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t="2741" b="4645"/>
          <a:stretch/>
        </p:blipFill>
        <p:spPr>
          <a:xfrm>
            <a:off x="412714" y="5273047"/>
            <a:ext cx="4576909" cy="2795915"/>
          </a:xfrm>
          <a:prstGeom prst="rect">
            <a:avLst/>
          </a:prstGeom>
        </p:spPr>
      </p:pic>
      <p:sp>
        <p:nvSpPr>
          <p:cNvPr id="15" name="テキスト ボックス 14"/>
          <p:cNvSpPr txBox="1"/>
          <p:nvPr/>
        </p:nvSpPr>
        <p:spPr>
          <a:xfrm>
            <a:off x="412714" y="8075633"/>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▲機体選択画面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マスター版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マスター版の機体選択画面です。</a:t>
            </a:r>
            <a:endParaRPr lang="en-US" altLang="ja-JP" dirty="0" smtClean="0">
              <a:effectLst>
                <a:glow rad="38100">
                  <a:schemeClr val="bg1"/>
                </a:glow>
              </a:effectLst>
            </a:endParaRPr>
          </a:p>
          <a:p>
            <a:r>
              <a:rPr lang="ja-JP" altLang="en-US" dirty="0" smtClean="0">
                <a:effectLst>
                  <a:glow rad="38100">
                    <a:schemeClr val="bg1"/>
                  </a:glow>
                </a:effectLst>
              </a:rPr>
              <a:t>企画段階とは大きくデザインが異なります。</a:t>
            </a:r>
            <a:endParaRPr lang="en-US" altLang="ja-JP" dirty="0" smtClean="0">
              <a:effectLst>
                <a:glow rad="38100">
                  <a:schemeClr val="bg1"/>
                </a:glow>
              </a:effectLst>
            </a:endParaRPr>
          </a:p>
        </p:txBody>
      </p:sp>
      <p:sp>
        <p:nvSpPr>
          <p:cNvPr id="13" name="テキスト ボックス 12"/>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6</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654416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9" name="グループ化 8"/>
          <p:cNvGrpSpPr/>
          <p:nvPr/>
        </p:nvGrpSpPr>
        <p:grpSpPr>
          <a:xfrm>
            <a:off x="412714" y="586306"/>
            <a:ext cx="5207001" cy="809884"/>
            <a:chOff x="289146" y="586306"/>
            <a:chExt cx="5207001" cy="809884"/>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1" name="テキスト ボックス 10"/>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15730"/>
            <a:ext cx="5085081" cy="2808495"/>
          </a:xfrm>
          <a:prstGeom prst="rect">
            <a:avLst/>
          </a:prstGeom>
        </p:spPr>
      </p:pic>
      <p:sp>
        <p:nvSpPr>
          <p:cNvPr id="19" name="テキスト ボックス 18"/>
          <p:cNvSpPr txBox="1"/>
          <p:nvPr/>
        </p:nvSpPr>
        <p:spPr>
          <a:xfrm>
            <a:off x="325255" y="4324225"/>
            <a:ext cx="6532745"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▲メニュー画面イメージ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メニュー画面の</a:t>
            </a:r>
            <a:r>
              <a:rPr lang="ja-JP" altLang="en-US" dirty="0">
                <a:effectLst>
                  <a:glow rad="38100">
                    <a:schemeClr val="bg1"/>
                  </a:glow>
                </a:effectLst>
              </a:rPr>
              <a:t>イメージです</a:t>
            </a:r>
            <a:r>
              <a:rPr lang="ja-JP" altLang="en-US" dirty="0" smtClean="0">
                <a:effectLst>
                  <a:glow rad="38100">
                    <a:schemeClr val="bg1"/>
                  </a:glow>
                </a:effectLst>
              </a:rPr>
              <a:t>。プロトタイプ版までは</a:t>
            </a:r>
            <a:endParaRPr lang="en-US" altLang="ja-JP" dirty="0" smtClean="0">
              <a:effectLst>
                <a:glow rad="38100">
                  <a:schemeClr val="bg1"/>
                </a:glow>
              </a:effectLst>
            </a:endParaRPr>
          </a:p>
          <a:p>
            <a:r>
              <a:rPr lang="ja-JP" altLang="en-US" dirty="0" smtClean="0">
                <a:effectLst>
                  <a:glow rad="38100">
                    <a:schemeClr val="bg1"/>
                  </a:glow>
                </a:effectLst>
              </a:rPr>
              <a:t>このデザインで、ベータ前にデザインが変わりました。</a:t>
            </a:r>
            <a:endParaRPr lang="en-US" altLang="ja-JP" dirty="0">
              <a:effectLst>
                <a:glow rad="38100">
                  <a:schemeClr val="bg1"/>
                </a:glow>
              </a:effectLst>
            </a:endParaRPr>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t="3458" b="3821"/>
          <a:stretch/>
        </p:blipFill>
        <p:spPr>
          <a:xfrm>
            <a:off x="412713" y="5511068"/>
            <a:ext cx="5085081" cy="2720468"/>
          </a:xfrm>
          <a:prstGeom prst="rect">
            <a:avLst/>
          </a:prstGeom>
        </p:spPr>
      </p:pic>
      <p:sp>
        <p:nvSpPr>
          <p:cNvPr id="13" name="テキスト ボックス 12"/>
          <p:cNvSpPr txBox="1"/>
          <p:nvPr/>
        </p:nvSpPr>
        <p:spPr>
          <a:xfrm>
            <a:off x="325255" y="8296278"/>
            <a:ext cx="6532745"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▲メニュー画面 </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マスター版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マスター版のメニュー画面です。チュートリアルやヘルプを</a:t>
            </a:r>
            <a:endParaRPr lang="en-US" altLang="ja-JP" dirty="0" smtClean="0">
              <a:effectLst>
                <a:glow rad="38100">
                  <a:schemeClr val="bg1"/>
                </a:glow>
              </a:effectLst>
            </a:endParaRPr>
          </a:p>
          <a:p>
            <a:r>
              <a:rPr lang="ja-JP" altLang="en-US" dirty="0" smtClean="0">
                <a:effectLst>
                  <a:glow rad="38100">
                    <a:schemeClr val="bg1"/>
                  </a:glow>
                </a:effectLst>
              </a:rPr>
              <a:t>入れる都合上デザインから変更しました。</a:t>
            </a:r>
            <a:endParaRPr lang="en-US" altLang="ja-JP" dirty="0">
              <a:effectLst>
                <a:glow rad="38100">
                  <a:schemeClr val="bg1"/>
                </a:glow>
              </a:effectLst>
            </a:endParaRPr>
          </a:p>
        </p:txBody>
      </p:sp>
      <p:sp>
        <p:nvSpPr>
          <p:cNvPr id="12" name="テキスト ボックス 11"/>
          <p:cNvSpPr txBox="1"/>
          <p:nvPr/>
        </p:nvSpPr>
        <p:spPr>
          <a:xfrm>
            <a:off x="0" y="9604389"/>
            <a:ext cx="2279615" cy="369332"/>
          </a:xfrm>
          <a:prstGeom prst="rect">
            <a:avLst/>
          </a:prstGeom>
          <a:noFill/>
        </p:spPr>
        <p:txBody>
          <a:bodyPr wrap="square" rtlCol="0">
            <a:spAutoFit/>
          </a:bodyPr>
          <a:lstStyle/>
          <a:p>
            <a:r>
              <a:rPr lang="en-US" altLang="ja-JP" b="1" dirty="0">
                <a:effectLst>
                  <a:glow rad="127000">
                    <a:schemeClr val="bg1"/>
                  </a:glow>
                </a:effectLst>
              </a:rPr>
              <a:t>7</a:t>
            </a:r>
            <a:r>
              <a:rPr lang="en-US" altLang="ja-JP" b="1" dirty="0" smtClean="0">
                <a:effectLst>
                  <a:glow rad="127000">
                    <a:schemeClr val="bg1"/>
                  </a:glow>
                </a:effectLst>
              </a:rPr>
              <a:t> </a:t>
            </a:r>
            <a:endParaRPr kumimoji="1" lang="ja-JP" altLang="en-US" b="1" dirty="0">
              <a:effectLst>
                <a:glow rad="127000">
                  <a:schemeClr val="bg1"/>
                </a:glow>
              </a:effectLst>
            </a:endParaRPr>
          </a:p>
        </p:txBody>
      </p:sp>
    </p:spTree>
    <p:extLst>
      <p:ext uri="{BB962C8B-B14F-4D97-AF65-F5344CB8AC3E}">
        <p14:creationId xmlns:p14="http://schemas.microsoft.com/office/powerpoint/2010/main" val="689589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14" y="5449329"/>
            <a:ext cx="5045218" cy="2837934"/>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714" y="1556951"/>
            <a:ext cx="5045218" cy="2837934"/>
          </a:xfrm>
          <a:prstGeom prst="rect">
            <a:avLst/>
          </a:prstGeom>
        </p:spPr>
      </p:pic>
      <p:sp>
        <p:nvSpPr>
          <p:cNvPr id="14" name="テキスト ボックス 13"/>
          <p:cNvSpPr txBox="1"/>
          <p:nvPr/>
        </p:nvSpPr>
        <p:spPr>
          <a:xfrm>
            <a:off x="238757" y="444505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▲行動不能時画面イメージ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sp>
        <p:nvSpPr>
          <p:cNvPr id="15" name="テキスト ボックス 14"/>
          <p:cNvSpPr txBox="1"/>
          <p:nvPr/>
        </p:nvSpPr>
        <p:spPr>
          <a:xfrm>
            <a:off x="238757" y="828726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▲リスポーン画面イメージ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こちらもマスター版と大差ないイメージです。</a:t>
            </a:r>
            <a:endParaRPr lang="en-US" altLang="ja-JP" dirty="0" smtClean="0">
              <a:effectLst>
                <a:glow rad="38100">
                  <a:schemeClr val="bg1"/>
                </a:glow>
              </a:effectLst>
            </a:endParaRPr>
          </a:p>
        </p:txBody>
      </p:sp>
      <p:sp>
        <p:nvSpPr>
          <p:cNvPr id="9" name="テキスト ボックス 8"/>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8</a:t>
            </a:r>
            <a:endParaRPr kumimoji="1" lang="ja-JP" altLang="en-US" b="1" dirty="0">
              <a:effectLst>
                <a:glow rad="127000">
                  <a:schemeClr val="bg1"/>
                </a:glow>
              </a:effectLst>
            </a:endParaRPr>
          </a:p>
        </p:txBody>
      </p:sp>
    </p:spTree>
    <p:extLst>
      <p:ext uri="{BB962C8B-B14F-4D97-AF65-F5344CB8AC3E}">
        <p14:creationId xmlns:p14="http://schemas.microsoft.com/office/powerpoint/2010/main" val="35973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2177</TotalTime>
  <Words>1808</Words>
  <Application>Microsoft Office PowerPoint</Application>
  <PresentationFormat>A4 210 x 297 mm</PresentationFormat>
  <Paragraphs>285</Paragraphs>
  <Slides>34</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34</vt:i4>
      </vt:variant>
    </vt:vector>
  </HeadingPairs>
  <TitlesOfParts>
    <vt:vector size="41" baseType="lpstr">
      <vt:lpstr>HGS明朝B</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game111</dc:creator>
  <cp:lastModifiedBy>game111</cp:lastModifiedBy>
  <cp:revision>113</cp:revision>
  <dcterms:created xsi:type="dcterms:W3CDTF">2020-01-27T00:43:10Z</dcterms:created>
  <dcterms:modified xsi:type="dcterms:W3CDTF">2020-02-04T02:11:45Z</dcterms:modified>
</cp:coreProperties>
</file>